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3" r:id="rId4"/>
    <p:sldId id="286" r:id="rId5"/>
    <p:sldId id="287" r:id="rId6"/>
    <p:sldId id="284" r:id="rId7"/>
    <p:sldId id="288" r:id="rId8"/>
    <p:sldId id="289" r:id="rId9"/>
    <p:sldId id="291" r:id="rId10"/>
    <p:sldId id="292" r:id="rId11"/>
    <p:sldId id="293" r:id="rId12"/>
    <p:sldId id="294" r:id="rId13"/>
    <p:sldId id="296" r:id="rId14"/>
    <p:sldId id="298" r:id="rId15"/>
    <p:sldId id="303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6" r:id="rId26"/>
    <p:sldId id="315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CA3D-38DB-49EA-ADDD-7ED6FCDC3713}" type="datetimeFigureOut">
              <a:rPr lang="th-TH" smtClean="0"/>
              <a:pPr/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EA30-68E0-4428-AA3E-2290ACB70BC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1331913" y="981075"/>
            <a:ext cx="7499350" cy="480060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endParaRPr lang="th-TH" dirty="0" smtClean="0"/>
          </a:p>
          <a:p>
            <a:pPr>
              <a:buFont typeface="Wingdings 2" pitchFamily="18" charset="2"/>
              <a:buNone/>
            </a:pPr>
            <a:endParaRPr lang="th-TH" dirty="0" smtClean="0"/>
          </a:p>
          <a:p>
            <a:pPr algn="ctr">
              <a:buFont typeface="Wingdings 2" pitchFamily="18" charset="2"/>
              <a:buNone/>
            </a:pPr>
            <a:r>
              <a:rPr lang="th-TH" sz="110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ถาม-ตอบ</a:t>
            </a:r>
          </a:p>
          <a:p>
            <a:pPr algn="ctr">
              <a:buFont typeface="Wingdings 2" pitchFamily="18" charset="2"/>
              <a:buNone/>
            </a:pPr>
            <a:r>
              <a:rPr lang="en-US" sz="110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19 </a:t>
            </a:r>
            <a:r>
              <a:rPr lang="th-TH" sz="110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ตุลาคม</a:t>
            </a:r>
            <a:r>
              <a:rPr lang="en-US" sz="11000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 2555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9455EF-EF95-435D-8845-11E58EBE97F8}" type="datetime1">
              <a:rPr lang="th-TH"/>
              <a:pPr>
                <a:defRPr/>
              </a:pPr>
              <a:t>29/10/55</a:t>
            </a:fld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E8E32-B6D7-4897-AADE-99C68D3930C8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10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 -  ค่าเบี้ยประกัน เช่น เบี้ยประกันภัย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รถยนต์ .......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   -  ค่าภาษี  ใช้กับกรณีของ ภาษีรถยนต์ 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ได้หรือไม่ .......	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ต้องดำเนินการอย่างไร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ค่าเบี้ยประกันภัยรถยนต์ ค่าภาษีรถยนต์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ทำขออนุมัติเบิกให้การเงินทำ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11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 จ้างเหมาทำความสะอาด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endParaRPr lang="th-TH" sz="2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หมายเหตุ 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:</a:t>
                      </a:r>
                      <a:r>
                        <a:rPr lang="en-US" sz="2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รายการการบันทึกข้อมูลใน</a:t>
                      </a:r>
                      <a:endParaRPr lang="en-US" sz="2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ระบบ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มิติ ต้องคีย์ครั้งเดียวครบทุกงวด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n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งบดำเนินงาน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ตามวัตถุประสงค์ที่ใช้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ตอบแทนใช้สอยและวัสดุ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ค่าใช้จ่าย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ค่าจ้างเหมาทำความสะอาด 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12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จ้างเหมาบริการรถยนต์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endParaRPr lang="th-TH" sz="2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หมายเหตุ 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:</a:t>
                      </a:r>
                      <a:r>
                        <a:rPr lang="en-US" sz="2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รายการการบันทึกข้อมูลใน</a:t>
                      </a:r>
                      <a:endParaRPr lang="en-US" sz="2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ระบบ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มิติ ต้องคีย์ครั้งเดียวครบทุกงวด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งบดำเนินงาน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ตามวัตถุประสงค์ที่ใช้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ตอบแทนใช้สอยและวัสดุ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ค่าใช้จ่าย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 ค่าจ้างเหมาบริการรถยนต์ 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13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b="1" dirty="0" smtClean="0">
                          <a:latin typeface="Angsana New" pitchFamily="18" charset="-34"/>
                          <a:cs typeface="Angsana New" pitchFamily="18" charset="-34"/>
                        </a:rPr>
                        <a:t>จ้างยามรักษาความปลอดภัย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endParaRPr lang="th-TH" sz="2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หมายเหตุ 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:</a:t>
                      </a:r>
                      <a:r>
                        <a:rPr lang="en-US" sz="2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รายการการบันทึกข้อมูลใน</a:t>
                      </a:r>
                      <a:endParaRPr lang="en-US" sz="2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ระบบ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มิติ ต้องคีย์ครั้งเดียวครบทุกงวด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งบดำเนินงาน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ตามวัตถุประสงค์ที่ใช้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ตอบแทนใช้สอยและวัสดุ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ค่าใช้จ่าย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 </a:t>
                      </a:r>
                      <a:r>
                        <a:rPr lang="th-TH" b="0" dirty="0" smtClean="0">
                          <a:latin typeface="Angsana New" pitchFamily="18" charset="-34"/>
                          <a:cs typeface="Angsana New" pitchFamily="18" charset="-34"/>
                        </a:rPr>
                        <a:t>ค่าจ้างเหมายามรักษาความปลอดภัย 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14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จ้างพิมพ์หนังสือเพื่อใช้ในหน่วยงาน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งบดำเนินงาน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ตามวัตถุประสงค์ที่ใช้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ตอบแทนใช้สอยและวัสดุ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Angsana New" pitchFamily="18" charset="-34"/>
                        </a:rPr>
                        <a:t>วัสดุไม่</a:t>
                      </a:r>
                      <a:r>
                        <a:rPr lang="th-TH" sz="2800" b="0" dirty="0" err="1" smtClean="0">
                          <a:latin typeface="Angsana New" pitchFamily="18" charset="-34"/>
                          <a:cs typeface="Angsana New" pitchFamily="18" charset="-34"/>
                        </a:rPr>
                        <a:t>เข้าส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Angsana New" pitchFamily="18" charset="-34"/>
                        </a:rPr>
                        <a:t>ต๊อก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 </a:t>
                      </a:r>
                      <a:r>
                        <a:rPr lang="th-TH" b="0" dirty="0" smtClean="0">
                          <a:latin typeface="Angsana New" pitchFamily="18" charset="-34"/>
                          <a:cs typeface="Angsana New" pitchFamily="18" charset="-34"/>
                        </a:rPr>
                        <a:t> วัสดุอื่น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15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692150" indent="-609600" algn="l">
                        <a:buFont typeface="Wingdings 2" pitchFamily="18" charset="2"/>
                        <a:buNone/>
                      </a:pP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การรับหลักประกันเป็นหนังสือค้ำ</a:t>
                      </a:r>
                    </a:p>
                    <a:p>
                      <a:pPr marL="692150" indent="-609600" algn="l">
                        <a:buFont typeface="Wingdings 2" pitchFamily="18" charset="2"/>
                        <a:buNone/>
                      </a:pP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ประกันใครเป็นคนบันทึกข้อมูลเข้าสู่</a:t>
                      </a:r>
                    </a:p>
                    <a:p>
                      <a:pPr marL="692150" indent="-609600" algn="l">
                        <a:buFont typeface="Wingdings 2" pitchFamily="18" charset="2"/>
                        <a:buNone/>
                      </a:pP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ระบบ </a:t>
                      </a:r>
                      <a:r>
                        <a:rPr lang="en-US" sz="2800" b="0" dirty="0" smtClean="0">
                          <a:latin typeface="Angsana New" pitchFamily="18" charset="-34"/>
                          <a:cs typeface="+mj-cs"/>
                        </a:rPr>
                        <a:t>3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มิติ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การรับหลักประกัน การเงินเป็นผู้รับ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และผู้ดูแล  หลักประกันซองและสัญญา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การคืนเป็นหน้าที่ของเจ้าหน้าที่พัสดุ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16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37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indent="-282575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</a:pPr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จ้างเปลี่ยนหลอดไฟฟ้าติดอาคาร, </a:t>
                      </a:r>
                    </a:p>
                    <a:p>
                      <a:pPr marL="365125" indent="-282575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</a:pPr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ติดเสาไฟ ได้ทั้งหลอดไฟ </a:t>
                      </a:r>
                    </a:p>
                    <a:p>
                      <a:pPr marL="365125" indent="-282575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Arial" pitchFamily="34" charset="0"/>
                        <a:buNone/>
                      </a:pPr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พร้อมเสียค่าแรง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 2" pitchFamily="18" charset="2"/>
                        <a:buNone/>
                        <a:defRPr/>
                      </a:pPr>
                      <a:r>
                        <a:rPr lang="th-TH" sz="2800" dirty="0" smtClean="0">
                          <a:cs typeface="+mj-cs"/>
                        </a:rPr>
                        <a:t>เปลี่ยนหลอดไฟฟ้า  หรือเปลี่ยนหลอดไฟฟ้าพร้อมค่าแรง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งบดำเนินงาน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แล้วแต่หน่วยงาน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ตอบแทนใช้สอยและวัสดุ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dirty="0" smtClean="0">
                          <a:cs typeface="+mj-cs"/>
                        </a:rPr>
                        <a:t>ค่าซ่อมแซมและบำรุงรักษา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dirty="0" smtClean="0">
                          <a:cs typeface="+mj-cs"/>
                        </a:rPr>
                        <a:t>ค่าซ่อมแซมและบำรุงรักษา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17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ทำกันสาด ยึดติดกับตัวอาคาร 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ราคาไม่เกิน 50,000.- บาท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เป็นวัสดุ</a:t>
                      </a:r>
                      <a:endParaRPr lang="th-TH" sz="2800" dirty="0" smtClean="0"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งบดำเนินงาน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ตามวัตถุประสงค์ที่ใช้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ตอบแทนใช้สอยและวัสดุ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dirty="0" smtClean="0">
                          <a:cs typeface="+mj-cs"/>
                        </a:rPr>
                        <a:t> วัสดุไม่เข้าสต็อก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dirty="0" smtClean="0">
                          <a:cs typeface="+mj-cs"/>
                        </a:rPr>
                        <a:t> วัสดุอื่น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18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ทำกันสาด ยึดติดกับตัวอาคาร 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ราคาเกิน 50,000.- บาท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งบลงทุน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 สินทรัพย์ถาวร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ครุภัณฑ์ ที่ดิน สิ่งปลูกสร้าง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dirty="0" smtClean="0">
                          <a:cs typeface="+mj-cs"/>
                        </a:rPr>
                        <a:t>  ปรับปรุง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dirty="0" smtClean="0">
                          <a:cs typeface="+mj-cs"/>
                        </a:rPr>
                        <a:t>  อาคารที่ปรับปรุง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19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ในกรณีซื้อวัสดุเพื่อมาเปลี่ยนเอง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(อะไหล่ของครุภัณฑ์) 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จะเลือกชื่อบัญชี เป็นวัสดุอื่นๆ 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หรือค่าใช้จ่ายซ่อมแซม</a:t>
                      </a:r>
                      <a:endParaRPr lang="th-TH" sz="2800" b="1" dirty="0" smtClean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กรณีซื้อมาเปลี่ยนเอง 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งบลงทุน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 สินทรัพย์ถาวร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ครุภัณฑ์ ที่ดิน สิ่งปลูกสร้าง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dirty="0" smtClean="0">
                          <a:cs typeface="+mj-cs"/>
                        </a:rPr>
                        <a:t>  ปรับปรุง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lang="th-TH" sz="2800" dirty="0" smtClean="0">
                          <a:cs typeface="+mj-cs"/>
                        </a:rPr>
                        <a:t>  อาคารที่ปรับปรุง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714348" y="1357298"/>
            <a:ext cx="7920038" cy="4143404"/>
          </a:xfrm>
        </p:spPr>
        <p:txBody>
          <a:bodyPr/>
          <a:lstStyle/>
          <a:p>
            <a:pPr marL="692150" indent="-609600">
              <a:buFont typeface="Wingdings 2" pitchFamily="18" charset="2"/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   </a:t>
            </a: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4806D949-6CCA-49A0-A221-1379B899B6B9}" type="datetime1">
              <a:rPr lang="th-TH" sz="1200">
                <a:solidFill>
                  <a:schemeClr val="bg2">
                    <a:shade val="50000"/>
                    <a:satMod val="200000"/>
                  </a:schemeClr>
                </a:solidFill>
              </a:rPr>
              <a:pPr algn="r">
                <a:defRPr/>
              </a:pPr>
              <a:t>29/10/55</a:t>
            </a:fld>
            <a:endParaRPr lang="th-TH" sz="120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74CBC8AF-1259-486D-884A-E3B2A6D3211A}" type="slidenum">
              <a:rPr lang="th-TH" sz="1200">
                <a:solidFill>
                  <a:schemeClr val="bg2">
                    <a:shade val="50000"/>
                    <a:satMod val="200000"/>
                  </a:schemeClr>
                </a:solidFill>
              </a:rPr>
              <a:pPr algn="ctr">
                <a:defRPr/>
              </a:pPr>
              <a:t>2</a:t>
            </a:fld>
            <a:endParaRPr lang="th-TH" sz="120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</p:spPr>
        <p:txBody>
          <a:bodyPr anchor="b"/>
          <a:lstStyle/>
          <a:p>
            <a:pPr>
              <a:defRPr/>
            </a:pPr>
            <a:endParaRPr lang="th-TH" sz="120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l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algn="l"/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ถ้าในกรณีที่มหาวิทยาลัยฯ จ้างการไฟฟ้า มาเดินสายไฟ  ทำการขยายเขตไฟฟ้า  หรือปรับปรุงระบบไฟฟ้า ภายในมหาวิทยาลัยฯ นักวิชาการพัสดุ จะทำอย่างไร</a:t>
                      </a:r>
                      <a:r>
                        <a:rPr lang="en-US" sz="2800" b="0" dirty="0" smtClean="0">
                          <a:latin typeface="Angsana New" pitchFamily="18" charset="-34"/>
                          <a:cs typeface="+mj-cs"/>
                        </a:rPr>
                        <a:t>?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 วิธีการ ซื้อ หรือ จ้าง </a:t>
                      </a:r>
                      <a:r>
                        <a:rPr lang="en-US" sz="2800" dirty="0" smtClean="0">
                          <a:latin typeface="Angsana New" pitchFamily="18" charset="-34"/>
                          <a:cs typeface="+mj-cs"/>
                        </a:rPr>
                        <a:t>= </a:t>
                      </a:r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จ้าง</a:t>
                      </a:r>
                      <a:endParaRPr lang="en-US" sz="2800" dirty="0" smtClean="0">
                        <a:latin typeface="Angsana New" pitchFamily="18" charset="-34"/>
                        <a:cs typeface="+mj-cs"/>
                      </a:endParaRPr>
                    </a:p>
                    <a:p>
                      <a:pPr algn="l"/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 งบ  </a:t>
                      </a:r>
                      <a:r>
                        <a:rPr lang="en-US" sz="2800" dirty="0" smtClean="0">
                          <a:latin typeface="Angsana New" pitchFamily="18" charset="-34"/>
                          <a:cs typeface="+mj-cs"/>
                        </a:rPr>
                        <a:t>= </a:t>
                      </a:r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งบดำเนินงาน</a:t>
                      </a:r>
                    </a:p>
                    <a:p>
                      <a:pPr algn="l"/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กองทุน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สินทรัพย์ถาวร</a:t>
                      </a:r>
                      <a:endParaRPr lang="en-US" sz="2800" dirty="0" smtClean="0">
                        <a:latin typeface="Angsana New" pitchFamily="18" charset="-34"/>
                        <a:cs typeface="+mj-cs"/>
                      </a:endParaRPr>
                    </a:p>
                    <a:p>
                      <a:pPr algn="l"/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 หมวด</a:t>
                      </a:r>
                      <a:r>
                        <a:rPr lang="en-US" sz="2800" dirty="0" smtClean="0">
                          <a:latin typeface="Angsana New" pitchFamily="18" charset="-34"/>
                          <a:cs typeface="+mj-cs"/>
                        </a:rPr>
                        <a:t> = </a:t>
                      </a:r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ค่าตอบแทนใช้สอยและวัสดุ</a:t>
                      </a:r>
                    </a:p>
                    <a:p>
                      <a:pPr algn="l"/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ประเภทรายการ   </a:t>
                      </a:r>
                      <a:r>
                        <a:rPr lang="en-US" sz="2800" dirty="0" smtClean="0">
                          <a:latin typeface="Angsana New" pitchFamily="18" charset="-34"/>
                          <a:cs typeface="+mj-cs"/>
                        </a:rPr>
                        <a:t>= </a:t>
                      </a:r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ค่าใช้จ่าย</a:t>
                      </a:r>
                    </a:p>
                    <a:p>
                      <a:pPr algn="l"/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รายการ </a:t>
                      </a:r>
                      <a:r>
                        <a:rPr lang="en-US" sz="2800" dirty="0" smtClean="0">
                          <a:latin typeface="Angsana New" pitchFamily="18" charset="-34"/>
                          <a:cs typeface="+mj-cs"/>
                        </a:rPr>
                        <a:t>= </a:t>
                      </a:r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ค่าจ้างเหมาบริการอื่น</a:t>
                      </a:r>
                    </a:p>
                    <a:p>
                      <a:pPr algn="l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20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บางหน่วยงานที่มีกองทุนสินทรัพย์ถาวร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จะใช้ได้หรือไม่</a:t>
                      </a:r>
                      <a:endParaRPr lang="th-TH" sz="2800" b="1" dirty="0" smtClean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ให้กองทุนสินทรัพย์ถาวรก่อน ถ้าไม่มีกองทุนสินทรัพย์ถาวรให้เลือกใช้เป็นกองทุนของหน่วยงานนั้นๆ ได้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21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ขอให้กองคลังฯ จัดทำแบบฟอร์ม 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กรณี อาจารย์</a:t>
                      </a:r>
                      <a:r>
                        <a:rPr kumimoji="0" lang="th-TH" sz="2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 ทำการสำรองจ่ายเงิน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ไปก่อน และเอาใบเสร็จมาส่งเบิก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ตามระเบียบพัสดุฯ มหาวิทยาลัยบูรพา</a:t>
                      </a:r>
                      <a:endParaRPr lang="th-TH" sz="2800" b="1" dirty="0" smtClean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ขึ้นอยู่กับคณะ</a:t>
                      </a:r>
                      <a:r>
                        <a:rPr kumimoji="0" lang="th-TH" sz="2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 กำหนดวิธีการ ดำเนินการเอง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22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524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การจัดโครงการต่างๆ ภายในวงเงิน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ไม่เกิน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200,000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บาท เจ้าของโครงการ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สามารถนำใบเสร็จรับเงิน ปะเบิกกับ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การเงินได้เลย แต่ต้องเคลียร์โครงการ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ภายใน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15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วัน แต่ถ้าเจ้าของโครงการ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ไม่สามารถเคลียร์โครงการได้ภายใน </a:t>
                      </a:r>
                      <a:endParaRPr lang="en-US" sz="2800" dirty="0" smtClean="0">
                        <a:latin typeface="TH SarabunPSK" pitchFamily="34" charset="-34"/>
                        <a:ea typeface="Calibri" pitchFamily="34" charset="0"/>
                        <a:cs typeface="+mj-cs"/>
                      </a:endParaRP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15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วัน ถามว่าเป็นความผิดของพัสดุ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หรือไม่ และพัสดุต้องดำเนินงานอะไร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หรือไม่</a:t>
                      </a:r>
                      <a:endParaRPr lang="th-TH" sz="2800" b="1" dirty="0" smtClean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การคีย์เรื่องเบิก แยกเป็น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2 AP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ส่วนของการเงิน และส่วนของพัสดุ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h-TH" sz="2800" dirty="0" smtClean="0">
                        <a:latin typeface="TH SarabunPSK" pitchFamily="34" charset="-34"/>
                        <a:ea typeface="Calibri" pitchFamily="34" charset="0"/>
                        <a:cs typeface="+mj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กรณี</a:t>
                      </a:r>
                      <a:r>
                        <a:rPr kumimoji="0" lang="th-TH" sz="2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เกิน </a:t>
                      </a:r>
                      <a:r>
                        <a:rPr kumimoji="0" lang="en-US" sz="2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15</a:t>
                      </a:r>
                      <a:r>
                        <a:rPr kumimoji="0" lang="th-TH" sz="2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 วัน ถ้าไม่ใช่ความผิดของเจ้าหน้าที่พัสดุ ให้ เจ้าของโครงการทำหลักฐานการดำเนินการล่าช้า เพื่อชี้แจง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th-TH" sz="2800" dirty="0" smtClean="0">
                        <a:latin typeface="TH SarabunPSK" pitchFamily="34" charset="-34"/>
                        <a:ea typeface="Calibri" pitchFamily="34" charset="0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23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กรณีต่อประกันภัยรถยน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ต์ และค่า </a:t>
                      </a:r>
                      <a:r>
                        <a:rPr lang="th-TH" sz="2800" dirty="0" err="1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พรบ.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 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ให้บริษัท ที่รับต่อ </a:t>
                      </a:r>
                      <a:r>
                        <a:rPr lang="th-TH" sz="2800" dirty="0" err="1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พรบ.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 ดำเนินการให้ 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โดยเราไม่ต้องติดต่อกับขนส่งเอง จะทำ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ให้เกิดค่าบริการ จะทำสามารถทำการ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เบิกได้หรือไม่</a:t>
                      </a:r>
                      <a:endParaRPr lang="th-TH" sz="2800" b="1" dirty="0" smtClean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ไม่สามารถเบิกได้ เนื่องจากเจ้าหน้าที่ส่วนงานต้องนำรถยนต์ไปดำเนินการเองที่ขนส่ง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24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cs typeface="+mj-cs"/>
                        </a:rPr>
                        <a:t>คำตอบ</a:t>
                      </a:r>
                      <a:endParaRPr lang="th-TH" sz="2800" b="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การคิดหลักกันซองของการประกาศ</a:t>
                      </a:r>
                    </a:p>
                    <a:p>
                      <a:pPr marL="365125" indent="-282575" algn="l"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ให้เช่าพื้นที่</a:t>
                      </a:r>
                      <a:r>
                        <a:rPr kumimoji="0" lang="th-TH" sz="28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 </a:t>
                      </a:r>
                      <a:endParaRPr lang="th-TH" sz="2800" b="1" dirty="0" smtClean="0">
                        <a:latin typeface="Angsana New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ให้คำนวณโดยใช้อัตราร้อยละ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5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ของค่าเช่าพื้นที่ขั้นต่ำที่คาดว่าจะได้รับตลอดระยะเวลาเช่า</a:t>
                      </a: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เช่น พื้นที่เช่านอกอาคาร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10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ตรม.ๆ ละ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200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บาทต่อเดือน ระยะเวลาเช่า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3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ปี คิดเป็นค่าหลักประกันซอง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=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(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10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ตรม.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x 200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บาท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x 36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 เดือน) </a:t>
                      </a:r>
                      <a:r>
                        <a:rPr lang="en-US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= 72,000 x 5% = 3,600 </a:t>
                      </a:r>
                      <a:r>
                        <a:rPr lang="th-TH" sz="2800" dirty="0" smtClean="0">
                          <a:latin typeface="TH SarabunPSK" pitchFamily="34" charset="-34"/>
                          <a:ea typeface="Calibri" pitchFamily="34" charset="0"/>
                          <a:cs typeface="+mj-cs"/>
                        </a:rPr>
                        <a:t>บาท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142984"/>
          <a:ext cx="7000924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924"/>
              </a:tblGrid>
              <a:tr h="4857784">
                <a:tc>
                  <a:txBody>
                    <a:bodyPr/>
                    <a:lstStyle/>
                    <a:p>
                      <a:r>
                        <a:rPr lang="th-TH" dirty="0" smtClean="0"/>
                        <a:t>กรณีใช้เงินบริจาค หรือเงินรับฝาก ไปซื้อครุภัณฑ์ ครุภัณฑ์มูลค่าต่ำกว่าเกณฑ์</a:t>
                      </a:r>
                    </a:p>
                    <a:p>
                      <a:r>
                        <a:rPr lang="th-TH" dirty="0" smtClean="0"/>
                        <a:t>ให้ </a:t>
                      </a:r>
                      <a:r>
                        <a:rPr lang="en-US" dirty="0" smtClean="0"/>
                        <a:t>POST </a:t>
                      </a:r>
                      <a:r>
                        <a:rPr lang="th-TH" dirty="0" smtClean="0"/>
                        <a:t>แล้วส่งเรื่องให้ฝ่ายบัญชีเป็นผู้ทำการปรับปรุงบัญชีภายในวันที่</a:t>
                      </a:r>
                      <a:r>
                        <a:rPr lang="en-US" dirty="0" smtClean="0"/>
                        <a:t>POST</a:t>
                      </a:r>
                      <a:r>
                        <a:rPr lang="th-TH" dirty="0" smtClean="0"/>
                        <a:t>พร้อมแนบสำเนาใบ</a:t>
                      </a:r>
                      <a:r>
                        <a:rPr lang="en-US" dirty="0" smtClean="0"/>
                        <a:t>AP  </a:t>
                      </a:r>
                      <a:r>
                        <a:rPr lang="th-TH" dirty="0" smtClean="0"/>
                        <a:t>และทำสมุดรับส่งต่อกัน (ตามสไลด์ที่ </a:t>
                      </a:r>
                      <a:r>
                        <a:rPr lang="en-US" dirty="0" smtClean="0"/>
                        <a:t>99</a:t>
                      </a:r>
                      <a:r>
                        <a:rPr lang="en-US" baseline="0" dirty="0" smtClean="0"/>
                        <a:t> , 102</a:t>
                      </a:r>
                      <a:r>
                        <a:rPr lang="th-TH" dirty="0" smtClean="0"/>
                        <a:t>)</a:t>
                      </a:r>
                    </a:p>
                    <a:p>
                      <a:endParaRPr lang="th-TH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/>
                        <a:t>เริ่ม </a:t>
                      </a:r>
                      <a:r>
                        <a:rPr lang="en-US" baseline="0" dirty="0" smtClean="0"/>
                        <a:t>1 </a:t>
                      </a:r>
                      <a:r>
                        <a:rPr lang="th-TH" baseline="0" dirty="0" smtClean="0"/>
                        <a:t>พฤศจิกายน </a:t>
                      </a:r>
                      <a:r>
                        <a:rPr lang="en-US" baseline="0" dirty="0" smtClean="0"/>
                        <a:t>2555 </a:t>
                      </a:r>
                      <a:endParaRPr lang="th-TH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aseline="0" dirty="0" smtClean="0"/>
                        <a:t>การส่งเอกสารให้ส่งเป็น แฟกซ์ หรือ </a:t>
                      </a:r>
                      <a:r>
                        <a:rPr lang="en-US" baseline="0" dirty="0" smtClean="0"/>
                        <a:t>mail </a:t>
                      </a:r>
                      <a:r>
                        <a:rPr lang="th-TH" baseline="0" dirty="0" smtClean="0"/>
                        <a:t>ให้เจ้าหน้าที่บัญชี</a:t>
                      </a:r>
                      <a:endParaRPr lang="th-TH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977090" cy="488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7090"/>
              </a:tblGrid>
              <a:tr h="488952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การได้มาของครุภัณฑ์ ครุภัณฑ์มูลค่าต่ำกว่าเกณฑ์ กรณีมีค่าติดตั้ง</a:t>
                      </a:r>
                      <a:r>
                        <a:rPr lang="th-TH" sz="3200" baseline="0" dirty="0" smtClean="0"/>
                        <a:t> และต้องถั่วเฉลี่ยค่าติดตั้งด้วย</a:t>
                      </a:r>
                    </a:p>
                    <a:p>
                      <a:endParaRPr lang="th-TH" sz="3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3200" baseline="0" dirty="0" smtClean="0"/>
                        <a:t>  ถั่วเฉลี่ยตามจำนวนชิ้น ของครุภัณฑ์ ครุภัณฑ์มูลค่าต่ำกว่าเกณฑ์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th-TH" sz="3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3200" baseline="0" dirty="0" smtClean="0"/>
                        <a:t>  ถั่วเฉลี่ยตามมูลค่า ของครุภัณฑ์ ครุภัณฑ์มูลค่าต่ำกว่าเกณฑ์</a:t>
                      </a:r>
                      <a:endParaRPr lang="th-TH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714348" y="1357298"/>
            <a:ext cx="7920038" cy="4143404"/>
          </a:xfrm>
        </p:spPr>
        <p:txBody>
          <a:bodyPr/>
          <a:lstStyle/>
          <a:p>
            <a:pPr marL="692150" indent="-609600">
              <a:buFont typeface="Wingdings 2" pitchFamily="18" charset="2"/>
              <a:buNone/>
            </a:pP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   </a:t>
            </a: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4806D949-6CCA-49A0-A221-1379B899B6B9}" type="datetime1">
              <a:rPr lang="th-TH" sz="1200">
                <a:solidFill>
                  <a:schemeClr val="bg2">
                    <a:shade val="50000"/>
                    <a:satMod val="200000"/>
                  </a:schemeClr>
                </a:solidFill>
              </a:rPr>
              <a:pPr algn="r">
                <a:defRPr/>
              </a:pPr>
              <a:t>29/10/55</a:t>
            </a:fld>
            <a:endParaRPr lang="th-TH" sz="120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74CBC8AF-1259-486D-884A-E3B2A6D3211A}" type="slidenum">
              <a:rPr lang="th-TH" sz="1200">
                <a:solidFill>
                  <a:schemeClr val="bg2">
                    <a:shade val="50000"/>
                    <a:satMod val="200000"/>
                  </a:schemeClr>
                </a:solidFill>
              </a:rPr>
              <a:pPr algn="ctr">
                <a:defRPr/>
              </a:pPr>
              <a:t>3</a:t>
            </a:fld>
            <a:endParaRPr lang="th-TH" sz="120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</p:spPr>
        <p:txBody>
          <a:bodyPr anchor="b"/>
          <a:lstStyle/>
          <a:p>
            <a:pPr>
              <a:defRPr/>
            </a:pPr>
            <a:endParaRPr lang="th-TH" sz="1200">
              <a:solidFill>
                <a:schemeClr val="bg2">
                  <a:shade val="50000"/>
                  <a:satMod val="20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4348" y="1000108"/>
          <a:ext cx="8143932" cy="537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noProof="0" dirty="0" smtClean="0">
                          <a:latin typeface="Angsana New" pitchFamily="18" charset="-34"/>
                          <a:cs typeface="+mj-cs"/>
                        </a:rPr>
                        <a:t>กรณีเดินท่อประปา นอกสถานที่ราชการ</a:t>
                      </a:r>
                      <a:r>
                        <a:rPr lang="th-TH" sz="2800" baseline="0" noProof="0" dirty="0" smtClean="0">
                          <a:latin typeface="Angsana New" pitchFamily="18" charset="-34"/>
                          <a:cs typeface="+mj-cs"/>
                        </a:rPr>
                        <a:t>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lang="th-TH" sz="2800" baseline="0" noProof="0" dirty="0" smtClean="0">
                          <a:latin typeface="Angsana New" pitchFamily="18" charset="-34"/>
                          <a:cs typeface="+mj-cs"/>
                        </a:rPr>
                        <a:t>โดยการประปา </a:t>
                      </a:r>
                      <a:r>
                        <a:rPr lang="th-TH" sz="2800" kern="1200" noProof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ไม่จำกัดวงเงิน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endParaRPr lang="th-TH" sz="2800" noProof="0" dirty="0" smtClean="0">
                        <a:latin typeface="Angsana New" pitchFamily="18" charset="-34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noProof="0" dirty="0" smtClean="0">
                          <a:latin typeface="Angsana New" pitchFamily="18" charset="-34"/>
                          <a:cs typeface="+mj-cs"/>
                        </a:rPr>
                        <a:t>กรณีติดตั้งระบบไฟฟ้า</a:t>
                      </a:r>
                      <a:r>
                        <a:rPr lang="th-TH" sz="2800" baseline="0" noProof="0" dirty="0" smtClean="0">
                          <a:latin typeface="Angsana New" pitchFamily="18" charset="-34"/>
                          <a:cs typeface="+mj-cs"/>
                        </a:rPr>
                        <a:t> โดยการไฟฟ้า</a:t>
                      </a:r>
                      <a:endParaRPr lang="th-TH" sz="2800" noProof="0" dirty="0" smtClean="0">
                        <a:latin typeface="Angsana New" pitchFamily="18" charset="-34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noProof="0" dirty="0" smtClean="0">
                          <a:latin typeface="Angsana New" pitchFamily="18" charset="-34"/>
                          <a:cs typeface="+mj-cs"/>
                        </a:rPr>
                        <a:t>ไม่จำกัดวงเงิน</a:t>
                      </a:r>
                      <a:endParaRPr lang="en-US" sz="2800" noProof="0" dirty="0" smtClean="0">
                        <a:latin typeface="Angsana New" pitchFamily="18" charset="-34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lang="th-TH" sz="2800" dirty="0" smtClean="0">
                          <a:latin typeface="Angsana New" pitchFamily="18" charset="-34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จ้าง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งบดำเนินงาน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ตามวัตถุประสงค์ที่ใช้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ค่าตอบแทนใช้สอยและวัสดุ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ค่าใช้จ่าย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ค่าจ้างเหมาบริการอื่น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หมายเหตุ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: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จ้างโดยวิธีตกลงราคา</a:t>
                      </a:r>
                    </a:p>
                    <a:p>
                      <a:pPr algn="l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4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noProof="0" dirty="0" smtClean="0">
                          <a:latin typeface="Angsana New" pitchFamily="18" charset="-34"/>
                          <a:cs typeface="+mj-cs"/>
                        </a:rPr>
                        <a:t>กรณีเดินท่อประปา </a:t>
                      </a:r>
                      <a:r>
                        <a:rPr lang="th-TH" sz="2800" kern="1200" baseline="0" noProof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ภายนอกและภายใน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kern="1200" baseline="0" noProof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อาคาร </a:t>
                      </a:r>
                      <a:r>
                        <a:rPr lang="th-TH" sz="2800" noProof="0" dirty="0" smtClean="0">
                          <a:latin typeface="Angsana New" pitchFamily="18" charset="-34"/>
                          <a:cs typeface="+mj-cs"/>
                        </a:rPr>
                        <a:t>(จ้างเอกชน)</a:t>
                      </a:r>
                      <a:r>
                        <a:rPr lang="th-TH" sz="2800" baseline="0" noProof="0" dirty="0" smtClean="0">
                          <a:latin typeface="Angsana New" pitchFamily="18" charset="-34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ไม่จำกัดวงเงิน</a:t>
                      </a:r>
                      <a:endParaRPr kumimoji="0" lang="th-TH" sz="2800" b="0" i="0" u="none" strike="noStrike" kern="1200" cap="none" spc="0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endParaRPr kumimoji="0" lang="th-TH" sz="2800" b="0" i="0" u="none" strike="noStrike" kern="1200" cap="none" spc="0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kern="1200" baseline="0" noProof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กรณีติดตั้งระบบไฟฟ้า ภายนอกและ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kern="1200" baseline="0" noProof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ภายในอาคาร (จ้างเอกชน)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ไม่จำกัดวงเงิน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หมายเหตุ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: </a:t>
                      </a: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ต้องไม่ใช่การดำเนินการครั้งแรก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งบดำเนินงาน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ตามวัตถุประสงค์ที่ใช้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ตอบแทนใช้สอยและวัสดุ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ค่าใช้จ่าย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ค่าจ้างเหมาบริการอื่น</a:t>
                      </a:r>
                    </a:p>
                    <a:p>
                      <a:pPr algn="l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5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783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noProof="0" dirty="0" smtClean="0">
                          <a:latin typeface="Angsana New" pitchFamily="18" charset="-34"/>
                          <a:cs typeface="+mj-cs"/>
                        </a:rPr>
                        <a:t>กรณีเดินท่อประปา </a:t>
                      </a:r>
                      <a:r>
                        <a:rPr lang="th-TH" sz="2800" kern="1200" baseline="0" noProof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ภายในอาคาร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noProof="0" dirty="0" smtClean="0">
                          <a:latin typeface="Angsana New" pitchFamily="18" charset="-34"/>
                          <a:cs typeface="+mj-cs"/>
                        </a:rPr>
                        <a:t>(จ้างเอกชน)</a:t>
                      </a:r>
                      <a:r>
                        <a:rPr lang="th-TH" sz="2800" baseline="0" noProof="0" dirty="0" smtClean="0">
                          <a:latin typeface="Angsana New" pitchFamily="18" charset="-34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ไม่จำกัดวงเงิน</a:t>
                      </a:r>
                      <a:endParaRPr kumimoji="0" lang="th-TH" sz="2800" b="0" i="0" u="none" strike="noStrike" kern="1200" cap="none" spc="0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endParaRPr kumimoji="0" lang="th-TH" sz="2800" b="0" i="0" u="none" strike="noStrike" kern="1200" cap="none" spc="0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kern="1200" baseline="0" noProof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กรณีติดตั้งระบบไฟฟ้า ภายในอาคาร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kern="1200" baseline="0" noProof="0" dirty="0" smtClean="0">
                          <a:solidFill>
                            <a:schemeClr val="dk1"/>
                          </a:solidFill>
                          <a:latin typeface="Angsana New" pitchFamily="18" charset="-34"/>
                          <a:ea typeface="+mn-ea"/>
                          <a:cs typeface="+mj-cs"/>
                        </a:rPr>
                        <a:t>(จ้างเอกชน)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ไม่จำกัดวงเงิน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หมายเหตุ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: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การดำเนินการครั้งแรก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งบลงทุน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สินทรัพย์ถาวร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ครุภัณฑ์ ที่ดิน สิ่งปลูกสร้าง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ประเภทรายการ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กรณีหลายงวดงาน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:</a:t>
                      </a: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งานระหว่างก่อสร้าง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กรณีงวดงานเดียว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: </a:t>
                      </a: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ปรับปรุง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กรณีหลายงวดงาน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:</a:t>
                      </a: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งานระหว่างก่อสร้าง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กรณีงวดงานเดียว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: </a:t>
                      </a:r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อาคารที่ปรับปรุง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6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ถ้าในกรณีที่มหาวิทยาลัยฯ จ้างติดตั้ง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ตู้สาขา(ตั้งตู้ใหม่) นักวิชาการพัสดุ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จะทำอย่างไร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งบลงทุน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สินทรัพย์ถาวร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ครุภัณฑ์ ที่ดิน สิ่งปลูกสร้าง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ครุภัณฑ์ ที่ดิน สิ่งปลูกสร้าง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 ชื่อครุภัณฑ์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7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ถ้าในกรณีที่มหาวิทยาลัยฯ ต้องการ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ที่จะจ้างเหมายานพาหนะ  ค่าเช่าอาคาร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เพื่อใช้ ในสำนักงาน  นักวิชาการพัสดุ  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จะทำอย่างไร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งบดำเนินงาน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ตามวัตถุประสงค์ที่ใช้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ตอบแทนใช้สอยและวัสดุ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ค่าใช้จ่าย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ค่าจ้างเหมาบริการรถยนต์ และค่าเช่าทรัพย์สิน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8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692150" indent="-609600">
                        <a:buFont typeface="Wingdings 2" pitchFamily="18" charset="2"/>
                        <a:buNone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ถ้าในกรณีที่มหาวิทยาลัยฯ ต้องการ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จะเช่าเต็นท์   เช่ารถสุขา(ส้วมเคลื่อนที่)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+mj-cs"/>
                        </a:rPr>
                        <a:t>จะใช้ค่าเช่าทรัพย์สิน หรือไม่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+mj-cs"/>
                        </a:rPr>
                        <a:t> 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วิธีการ ซื้อ หรือ จ้าง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จ้าง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งบดำเนินงาน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กองทุน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ตามวัตถุประสงค์ที่ใช้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หมวด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ตอบแทนใช้สอยและวัสดุ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ประเภทรายการ  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 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ค่าใช้จ่าย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รายการ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=</a:t>
                      </a:r>
                      <a:r>
                        <a:rPr kumimoji="0" lang="th-TH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ngsana New" pitchFamily="18" charset="-34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+mj-cs"/>
                        </a:rPr>
                        <a:t> รายการค่าเช่าทรัพย์สิน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D8DEE-61D5-49DC-9D36-551C27D61294}" type="datetime1">
              <a:rPr lang="th-TH" smtClean="0"/>
              <a:pPr>
                <a:defRPr/>
              </a:pPr>
              <a:t>29/10/55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B2B8A-7D57-43E4-BE45-88A554AA64A2}" type="slidenum">
              <a:rPr lang="th-TH" smtClean="0"/>
              <a:pPr>
                <a:defRPr/>
              </a:pPr>
              <a:t>9</a:t>
            </a:fld>
            <a:endParaRPr lang="th-TH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142976" y="357166"/>
            <a:ext cx="7715274" cy="603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48" y="1000108"/>
          <a:ext cx="814393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982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j-cs"/>
                        </a:rPr>
                        <a:t>คำถาม</a:t>
                      </a:r>
                    </a:p>
                    <a:p>
                      <a:pPr algn="ctr"/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cs typeface="+mj-cs"/>
                        </a:rPr>
                        <a:t>คำตอบ</a:t>
                      </a:r>
                      <a:endParaRPr lang="th-TH" sz="2800" dirty="0">
                        <a:cs typeface="+mj-cs"/>
                      </a:endParaRPr>
                    </a:p>
                  </a:txBody>
                  <a:tcPr/>
                </a:tc>
              </a:tr>
              <a:tr h="4089379">
                <a:tc>
                  <a:txBody>
                    <a:bodyPr/>
                    <a:lstStyle/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ถ้าในกรณีที่มหาวิทยาลัยฯ ต้องการ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ใช้บริการต่างๆ  แล้วเกิดค่าธรรมเนียม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อย่างเช่น </a:t>
                      </a:r>
                      <a:r>
                        <a:rPr lang="en-US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?</a:t>
                      </a:r>
                    </a:p>
                    <a:p>
                      <a:pPr marL="692150" indent="-609600">
                        <a:buFont typeface="Wingdings 2" pitchFamily="18" charset="2"/>
                        <a:buNone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ค่าธรรมเนียมการโอนเงินให้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การเงินทำเรื่องเบิกแยกต่างหาก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ส่วนค่าขนส่งและค่าของ ให้รวม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Angsana New" pitchFamily="18" charset="-34"/>
                          <a:cs typeface="Angsana New" pitchFamily="18" charset="-34"/>
                        </a:rPr>
                        <a:t>เป็นการจัดซื้อในครั้งเดียวกัน</a:t>
                      </a:r>
                      <a:endParaRPr kumimoji="0" lang="th-TH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ngsana New" pitchFamily="18" charset="-34"/>
                        <a:ea typeface="+mn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1521</Words>
  <Application>Microsoft Office PowerPoint</Application>
  <PresentationFormat>นำเสนอทางหน้าจอ (4:3)</PresentationFormat>
  <Paragraphs>313</Paragraphs>
  <Slides>26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7" baseType="lpstr"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19</cp:revision>
  <dcterms:created xsi:type="dcterms:W3CDTF">2012-10-19T09:36:59Z</dcterms:created>
  <dcterms:modified xsi:type="dcterms:W3CDTF">2012-10-29T02:19:34Z</dcterms:modified>
</cp:coreProperties>
</file>