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1E3C2-EBBA-4D06-B560-1964C7E8EE21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43847-98BB-4E15-989E-DB040207B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2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5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4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8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9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8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4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5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2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B0025-489B-4A11-8D8E-9588535EC6EF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12CB-140A-408F-8978-8D44E8B6C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193" y="1122362"/>
            <a:ext cx="10657490" cy="2335541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ระเบียบมหาวิทยาลัยบูรพา</a:t>
            </a:r>
            <a:br>
              <a:rPr lang="th-TH" sz="4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</a:br>
            <a:r>
              <a:rPr lang="th-TH" sz="4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ว่าด้วยการให้บริการทางวิชาการที่มีลักษณะประจำ</a:t>
            </a:r>
            <a:br>
              <a:rPr lang="th-TH" sz="4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</a:br>
            <a:r>
              <a:rPr lang="th-TH" sz="4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พ.ศ. ๒๕๖๑</a:t>
            </a:r>
            <a:endParaRPr lang="en-US" sz="48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773" y="4516438"/>
            <a:ext cx="9144000" cy="1043534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วัชรินทร์ กาสลัก</a:t>
            </a:r>
            <a:endParaRPr lang="en-US" sz="3600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7456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0188"/>
            <a:ext cx="10515600" cy="1325563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ทำไมต้องมีระเบียบนี้ </a:t>
            </a:r>
            <a:r>
              <a:rPr lang="en-US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?</a:t>
            </a:r>
            <a:endParaRPr lang="en-US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198" y="1696974"/>
            <a:ext cx="4934674" cy="1077218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การให้บริการวิชาการ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ที่ปฏิบัติเฉพาะกิจ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1" y="1693831"/>
            <a:ext cx="5002192" cy="1077218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การให้บริการวิชาการ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ที่มีลักษณะประจำ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675" y="3287209"/>
            <a:ext cx="5613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มีระยะเวลาปฏิบัติงานชัดเจน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ส่วนใหญ่ปฏิบัตินอกมหาวิทยาลัย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ส่วนใหญ่ไม่ได้ใช้อุปกรณ์ของมหาวิทยาลัย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ส่วนใหญ่ใช้เวลานอกราชการ</a:t>
            </a:r>
            <a:endParaRPr lang="en-US" sz="2800" b="1" dirty="0" smtClean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ต้องทำรายงานเมื่อสิ้นสุดโครงการ</a:t>
            </a:r>
            <a:endParaRPr lang="en-US" sz="28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4618" y="3287209"/>
            <a:ext cx="5357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ไม่มีระยะเวลาปฏิบัติงานชัดเจน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ปฏิบัติงานในมหาวิทยาลัย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ใช้อุปกรณ์ของมหาวิทยาลัย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ส่วนใหญ่ใช้เวลาราชการ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ไม่ต้อง</a:t>
            </a:r>
            <a:r>
              <a:rPr lang="th-TH" sz="28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ทำรายงานเมื่อสิ้นสุด</a:t>
            </a:r>
            <a:r>
              <a:rPr lang="th-TH" sz="28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โครงการ</a:t>
            </a:r>
            <a:endParaRPr lang="th-TH" sz="28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29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การให้บริการทางวิชาการที่มีลักษณะประจำ</a:t>
            </a:r>
            <a:endParaRPr lang="en-US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310" y="4155310"/>
            <a:ext cx="11088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b="1" dirty="0">
                <a:solidFill>
                  <a:schemeClr val="bg1"/>
                </a:solidFill>
                <a:latin typeface="TH Fah kwang" panose="02000506000000020004" pitchFamily="2" charset="-34"/>
                <a:ea typeface="+mj-ea"/>
                <a:cs typeface="TH Fah kwang" panose="02000506000000020004" pitchFamily="2" charset="-34"/>
              </a:rPr>
              <a:t>ใช้เวลาปฏิบัติงานปกติซึ่งได้รับเงินเดือนอยู่แล้ว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b="1" dirty="0">
                <a:solidFill>
                  <a:schemeClr val="bg1"/>
                </a:solidFill>
                <a:latin typeface="TH Fah kwang" panose="02000506000000020004" pitchFamily="2" charset="-34"/>
                <a:ea typeface="+mj-ea"/>
                <a:cs typeface="TH Fah kwang" panose="02000506000000020004" pitchFamily="2" charset="-34"/>
              </a:rPr>
              <a:t>ใช้เครื่องมือของ</a:t>
            </a:r>
            <a:r>
              <a:rPr lang="th-TH" sz="3600" b="1" dirty="0" smtClean="0">
                <a:solidFill>
                  <a:schemeClr val="bg1"/>
                </a:solidFill>
                <a:latin typeface="TH Fah kwang" panose="02000506000000020004" pitchFamily="2" charset="-34"/>
                <a:ea typeface="+mj-ea"/>
                <a:cs typeface="TH Fah kwang" panose="02000506000000020004" pitchFamily="2" charset="-34"/>
              </a:rPr>
              <a:t>มหาวิทยาลัยซึ่งมีค่าใช้จ่ายสำหรับการบำรุงรักษา ซ่อมแซม ซื้อใหม่ ฯลฯ</a:t>
            </a:r>
            <a:endParaRPr lang="en-US" sz="3600" b="1" dirty="0">
              <a:solidFill>
                <a:schemeClr val="bg1"/>
              </a:solidFill>
              <a:latin typeface="TH Fah kwang" panose="02000506000000020004" pitchFamily="2" charset="-34"/>
              <a:ea typeface="+mj-ea"/>
              <a:cs typeface="TH Fah kwang" panose="02000506000000020004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011" y="1609665"/>
            <a:ext cx="11181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Fah kwang" panose="02000506000000020004" pitchFamily="2" charset="-34"/>
                <a:ea typeface="+mj-ea"/>
                <a:cs typeface="TH Fah kwang" panose="02000506000000020004" pitchFamily="2" charset="-34"/>
              </a:rPr>
              <a:t>หากดำเนินการเหมือนโครงการให้บริการทางวิชาการ</a:t>
            </a:r>
            <a:r>
              <a:rPr lang="th-TH" sz="3600" b="1" dirty="0" smtClean="0">
                <a:solidFill>
                  <a:schemeClr val="bg1"/>
                </a:solidFill>
                <a:latin typeface="TH Fah kwang" panose="02000506000000020004" pitchFamily="2" charset="-34"/>
                <a:ea typeface="+mj-ea"/>
                <a:cs typeface="TH Fah kwang" panose="02000506000000020004" pitchFamily="2" charset="-34"/>
              </a:rPr>
              <a:t>ทั่วไป โดยการเขียนโครงการทุกปี เมื่อสิ้นปีก็จัดสรรรายได้ให้ผู้ที่ปฏิบัติงานจนหมด มหาวิทยาลัยบูรพาได้รับเพียงร้อยละ ๑๒ (มหาวิทยาลัยร้อยละ ๗ ส่วนงานร้อยละ ๕</a:t>
            </a:r>
            <a:endParaRPr lang="en-US" sz="3600" b="1" dirty="0">
              <a:solidFill>
                <a:schemeClr val="bg1"/>
              </a:solidFill>
              <a:latin typeface="TH Fah kwang" panose="02000506000000020004" pitchFamily="2" charset="-34"/>
              <a:ea typeface="+mj-ea"/>
              <a:cs typeface="TH Fah kwang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940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236" y="775028"/>
            <a:ext cx="10899226" cy="1325563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ข้อ ๑๔ ผู้ให้บริการวิชาการตามระเบียบนี้ สามารถเบิกค่าตอบแทนได้ไม่เกินร้อยละ ๓๐ ของอัตราค่าบริการ </a:t>
            </a:r>
            <a:endParaRPr lang="en-US" sz="36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9624" y="2788753"/>
            <a:ext cx="3993931" cy="1077218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เบิกร้อยละ ๐ ถึงร้อยละ ๓๐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หัวหน้าส่วนงานกำหนด 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8017" y="2788753"/>
            <a:ext cx="3993931" cy="1077218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เบิกมากกว่าร้อยละ ๓๐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ขออนุมัติต่ออธิการบดี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3914" y="4554133"/>
            <a:ext cx="73036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การกำหนดว่าให้เบิกเท่าไร ต้องพิจารณาหลายอย่าง เช่น ความยากง่ายของงาน ต้นทุนของอุปกรณ์และวัสดุสิ้นเปลือง ฯลฯ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5082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57" y="226230"/>
            <a:ext cx="10937111" cy="1046985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ตัวอย่างในกรณีที่</a:t>
            </a:r>
            <a:r>
              <a:rPr lang="th-TH" sz="36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เบิก</a:t>
            </a:r>
            <a:r>
              <a:rPr lang="th-TH" sz="36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ค่าตอบแทนให้ร้อย</a:t>
            </a:r>
            <a:r>
              <a:rPr lang="th-TH" sz="36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ละ ๓๐ ของอัตราค่าบริการ </a:t>
            </a:r>
            <a:endParaRPr lang="en-US" sz="36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11839" y="1273215"/>
            <a:ext cx="1354237" cy="800219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๑๐๐</a:t>
            </a:r>
            <a:endParaRPr lang="en-US" sz="4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0873" y="4275900"/>
            <a:ext cx="1354237" cy="800219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๗๗</a:t>
            </a:r>
            <a:endParaRPr lang="en-US" sz="4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8409" y="5770995"/>
            <a:ext cx="1354237" cy="800219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๔๗</a:t>
            </a:r>
            <a:endParaRPr lang="en-US" sz="4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086472" y="2084067"/>
            <a:ext cx="4624988" cy="717259"/>
            <a:chOff x="1041468" y="2073436"/>
            <a:chExt cx="4624988" cy="717259"/>
          </a:xfrm>
        </p:grpSpPr>
        <p:sp>
          <p:nvSpPr>
            <p:cNvPr id="7" name="TextBox 6"/>
            <p:cNvSpPr txBox="1"/>
            <p:nvPr/>
          </p:nvSpPr>
          <p:spPr>
            <a:xfrm>
              <a:off x="1041468" y="2267475"/>
              <a:ext cx="2903315" cy="523220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0" bIns="91440" rtlCol="0">
              <a:spAutoFit/>
            </a:bodyPr>
            <a:lstStyle/>
            <a:p>
              <a:pPr algn="ctr"/>
              <a:r>
                <a:rPr lang="th-TH" sz="2800" b="1" dirty="0" smtClean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ส่วนกลางร้อยละ ๘</a:t>
              </a:r>
              <a:endParaRPr lang="en-US" sz="28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13" name="Straight Arrow Connector 12"/>
            <p:cNvCxnSpPr>
              <a:stCxn id="3" idx="2"/>
              <a:endCxn id="7" idx="3"/>
            </p:cNvCxnSpPr>
            <p:nvPr/>
          </p:nvCxnSpPr>
          <p:spPr>
            <a:xfrm flipH="1">
              <a:off x="3944783" y="2073436"/>
              <a:ext cx="1721673" cy="455649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678409" y="2065211"/>
            <a:ext cx="5907910" cy="650287"/>
            <a:chOff x="5688958" y="2073434"/>
            <a:chExt cx="5907910" cy="650287"/>
          </a:xfrm>
        </p:grpSpPr>
        <p:sp>
          <p:nvSpPr>
            <p:cNvPr id="8" name="TextBox 7"/>
            <p:cNvSpPr txBox="1"/>
            <p:nvPr/>
          </p:nvSpPr>
          <p:spPr>
            <a:xfrm>
              <a:off x="7558267" y="2200501"/>
              <a:ext cx="4038601" cy="523220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0" bIns="91440" rtlCol="0">
              <a:spAutoFit/>
            </a:bodyPr>
            <a:lstStyle/>
            <a:p>
              <a:pPr algn="ctr"/>
              <a:r>
                <a:rPr lang="th-TH" sz="2800" b="1" dirty="0" smtClean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กองทุนมหาวิทยาลัยร้อยละ ๒</a:t>
              </a:r>
              <a:endParaRPr lang="en-US" sz="28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15" name="Straight Arrow Connector 14"/>
            <p:cNvCxnSpPr>
              <a:stCxn id="3" idx="2"/>
              <a:endCxn id="8" idx="1"/>
            </p:cNvCxnSpPr>
            <p:nvPr/>
          </p:nvCxnSpPr>
          <p:spPr>
            <a:xfrm>
              <a:off x="5688958" y="2073434"/>
              <a:ext cx="1869309" cy="388677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757992" y="5076119"/>
            <a:ext cx="5838876" cy="1142792"/>
            <a:chOff x="5757992" y="5076119"/>
            <a:chExt cx="5838876" cy="1142792"/>
          </a:xfrm>
        </p:grpSpPr>
        <p:sp>
          <p:nvSpPr>
            <p:cNvPr id="11" name="TextBox 10"/>
            <p:cNvSpPr txBox="1"/>
            <p:nvPr/>
          </p:nvSpPr>
          <p:spPr>
            <a:xfrm>
              <a:off x="8227671" y="5264804"/>
              <a:ext cx="3369197" cy="954107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0" bIns="91440" rtlCol="0">
              <a:spAutoFit/>
            </a:bodyPr>
            <a:lstStyle/>
            <a:p>
              <a:pPr algn="ctr"/>
              <a:r>
                <a:rPr lang="th-TH" sz="2800" b="1" dirty="0" smtClean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ผู้ให้บริการร้อยละ ๓๐ ของอัตราค่าบริการ</a:t>
              </a:r>
              <a:endParaRPr lang="en-US" sz="28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24" name="Straight Arrow Connector 23"/>
            <p:cNvCxnSpPr>
              <a:stCxn id="5" idx="2"/>
              <a:endCxn id="11" idx="1"/>
            </p:cNvCxnSpPr>
            <p:nvPr/>
          </p:nvCxnSpPr>
          <p:spPr>
            <a:xfrm>
              <a:off x="5757992" y="5076119"/>
              <a:ext cx="2469679" cy="665739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Down Arrow 26"/>
          <p:cNvSpPr/>
          <p:nvPr/>
        </p:nvSpPr>
        <p:spPr>
          <a:xfrm>
            <a:off x="5497417" y="2073433"/>
            <a:ext cx="361985" cy="2202466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530468" y="5076119"/>
            <a:ext cx="361985" cy="694876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18677" y="2073433"/>
            <a:ext cx="5459733" cy="1696130"/>
            <a:chOff x="218677" y="2073433"/>
            <a:chExt cx="5459733" cy="1696130"/>
          </a:xfrm>
        </p:grpSpPr>
        <p:sp>
          <p:nvSpPr>
            <p:cNvPr id="9" name="TextBox 8"/>
            <p:cNvSpPr txBox="1"/>
            <p:nvPr/>
          </p:nvSpPr>
          <p:spPr>
            <a:xfrm>
              <a:off x="218677" y="3246343"/>
              <a:ext cx="3771416" cy="523220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0" bIns="91440" rtlCol="0">
              <a:spAutoFit/>
            </a:bodyPr>
            <a:lstStyle/>
            <a:p>
              <a:pPr algn="ctr"/>
              <a:r>
                <a:rPr lang="th-TH" sz="2800" b="1" dirty="0" smtClean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กองทุนวิจัยส่วนงานร้อยละ ๘</a:t>
              </a:r>
              <a:endParaRPr lang="en-US" sz="28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23" name="Straight Arrow Connector 22"/>
            <p:cNvCxnSpPr>
              <a:stCxn id="27" idx="0"/>
              <a:endCxn id="9" idx="3"/>
            </p:cNvCxnSpPr>
            <p:nvPr/>
          </p:nvCxnSpPr>
          <p:spPr>
            <a:xfrm flipH="1">
              <a:off x="3990093" y="2073433"/>
              <a:ext cx="1688317" cy="1434520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08611" y="2073433"/>
            <a:ext cx="5069799" cy="2725687"/>
            <a:chOff x="608611" y="2073433"/>
            <a:chExt cx="5069799" cy="2725687"/>
          </a:xfrm>
        </p:grpSpPr>
        <p:sp>
          <p:nvSpPr>
            <p:cNvPr id="12" name="TextBox 11"/>
            <p:cNvSpPr txBox="1"/>
            <p:nvPr/>
          </p:nvSpPr>
          <p:spPr>
            <a:xfrm>
              <a:off x="608611" y="4275900"/>
              <a:ext cx="3381482" cy="523220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0" bIns="91440" rtlCol="0">
              <a:spAutoFit/>
            </a:bodyPr>
            <a:lstStyle>
              <a:defPPr>
                <a:defRPr lang="en-US"/>
              </a:defPPr>
              <a:lvl1pPr algn="ctr">
                <a:defRPr sz="2800" b="1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defRPr>
              </a:lvl1pPr>
            </a:lstStyle>
            <a:p>
              <a:r>
                <a:rPr lang="th-TH" dirty="0"/>
                <a:t>กองทุนส่วนงานร้อยละ ๓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stCxn id="27" idx="0"/>
              <a:endCxn id="12" idx="3"/>
            </p:cNvCxnSpPr>
            <p:nvPr/>
          </p:nvCxnSpPr>
          <p:spPr>
            <a:xfrm flipH="1">
              <a:off x="3990093" y="2073433"/>
              <a:ext cx="1688317" cy="2464077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678410" y="2073433"/>
            <a:ext cx="6384127" cy="1634575"/>
            <a:chOff x="5678410" y="2073433"/>
            <a:chExt cx="6384127" cy="1634575"/>
          </a:xfrm>
        </p:grpSpPr>
        <p:sp>
          <p:nvSpPr>
            <p:cNvPr id="10" name="TextBox 9"/>
            <p:cNvSpPr txBox="1"/>
            <p:nvPr/>
          </p:nvSpPr>
          <p:spPr>
            <a:xfrm>
              <a:off x="7448098" y="3184788"/>
              <a:ext cx="4614439" cy="523220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0" bIns="91440" rtlCol="0">
              <a:spAutoFit/>
            </a:bodyPr>
            <a:lstStyle/>
            <a:p>
              <a:pPr algn="ctr"/>
              <a:r>
                <a:rPr lang="th-TH" sz="2800" b="1" dirty="0" smtClean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กองทุนวิจัยมหาวิทยาลัยร้อยละ ๒</a:t>
              </a:r>
              <a:endParaRPr lang="en-US" sz="28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30" name="Straight Arrow Connector 29"/>
            <p:cNvCxnSpPr>
              <a:stCxn id="27" idx="0"/>
              <a:endCxn id="10" idx="1"/>
            </p:cNvCxnSpPr>
            <p:nvPr/>
          </p:nvCxnSpPr>
          <p:spPr>
            <a:xfrm>
              <a:off x="5678410" y="2073433"/>
              <a:ext cx="1769688" cy="1372965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403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27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97033" y="550013"/>
            <a:ext cx="1354237" cy="110799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6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๔๗</a:t>
            </a:r>
            <a:endParaRPr lang="en-US" sz="6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304" y="3863108"/>
            <a:ext cx="2664985" cy="1661993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ค่าเสื่อมราคา 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ค่าใช้เครื่อง 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ค่าซื้อเครื่องใหม่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7071" y="4175342"/>
            <a:ext cx="2000490" cy="1169551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ค่าวัสดุสิ้นเปลือง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1343" y="4421563"/>
            <a:ext cx="2546431" cy="677108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ค่าสาธารณูปโภค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7342" y="4421563"/>
            <a:ext cx="1083201" cy="677108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กำไร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60111" y="4421563"/>
            <a:ext cx="1092844" cy="677108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0" bIns="182880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อื่นๆ</a:t>
            </a:r>
            <a:endParaRPr lang="en-US" sz="32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cxnSp>
        <p:nvCxnSpPr>
          <p:cNvPr id="10" name="Straight Arrow Connector 9"/>
          <p:cNvCxnSpPr>
            <a:stCxn id="3" idx="2"/>
            <a:endCxn id="4" idx="0"/>
          </p:cNvCxnSpPr>
          <p:nvPr/>
        </p:nvCxnSpPr>
        <p:spPr>
          <a:xfrm flipH="1">
            <a:off x="1530797" y="1658009"/>
            <a:ext cx="4343355" cy="2205099"/>
          </a:xfrm>
          <a:prstGeom prst="straightConnector1">
            <a:avLst/>
          </a:prstGeom>
          <a:ln w="317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5" idx="0"/>
          </p:cNvCxnSpPr>
          <p:nvPr/>
        </p:nvCxnSpPr>
        <p:spPr>
          <a:xfrm flipH="1">
            <a:off x="4427316" y="1658009"/>
            <a:ext cx="1446836" cy="2517333"/>
          </a:xfrm>
          <a:prstGeom prst="straightConnector1">
            <a:avLst/>
          </a:prstGeom>
          <a:ln w="317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2"/>
            <a:endCxn id="6" idx="0"/>
          </p:cNvCxnSpPr>
          <p:nvPr/>
        </p:nvCxnSpPr>
        <p:spPr>
          <a:xfrm>
            <a:off x="5874152" y="1658009"/>
            <a:ext cx="1390407" cy="2763554"/>
          </a:xfrm>
          <a:prstGeom prst="straightConnector1">
            <a:avLst/>
          </a:prstGeom>
          <a:ln w="317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7" idx="0"/>
          </p:cNvCxnSpPr>
          <p:nvPr/>
        </p:nvCxnSpPr>
        <p:spPr>
          <a:xfrm>
            <a:off x="5874152" y="1658009"/>
            <a:ext cx="3774791" cy="2763554"/>
          </a:xfrm>
          <a:prstGeom prst="straightConnector1">
            <a:avLst/>
          </a:prstGeom>
          <a:ln w="317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2"/>
            <a:endCxn id="8" idx="0"/>
          </p:cNvCxnSpPr>
          <p:nvPr/>
        </p:nvCxnSpPr>
        <p:spPr>
          <a:xfrm>
            <a:off x="5874152" y="1658009"/>
            <a:ext cx="5432381" cy="2763554"/>
          </a:xfrm>
          <a:prstGeom prst="straightConnector1">
            <a:avLst/>
          </a:prstGeom>
          <a:ln w="317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558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384"/>
            <a:ext cx="10515600" cy="989113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ควรเบิก</a:t>
            </a:r>
            <a:r>
              <a:rPr lang="th-TH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ค่าตอบแทนให้ร้อย</a:t>
            </a:r>
            <a:r>
              <a:rPr lang="th-TH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ละเท่าไร </a:t>
            </a:r>
            <a:endParaRPr lang="en-US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Oval 2"/>
          <p:cNvSpPr/>
          <p:nvPr/>
        </p:nvSpPr>
        <p:spPr>
          <a:xfrm>
            <a:off x="4562354" y="1129497"/>
            <a:ext cx="3067292" cy="1539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Fah kwang" panose="02000506000000020004" pitchFamily="2" charset="-34"/>
                <a:cs typeface="TH Fah kwang" panose="02000506000000020004" pitchFamily="2" charset="-34"/>
              </a:rPr>
              <a:t>กำหนดอัตราค่าบริการต่ำ</a:t>
            </a:r>
          </a:p>
          <a:p>
            <a:pPr algn="ctr"/>
            <a:r>
              <a:rPr lang="th-TH" sz="2400" b="1" dirty="0" smtClean="0">
                <a:latin typeface="TH Fah kwang" panose="02000506000000020004" pitchFamily="2" charset="-34"/>
                <a:cs typeface="TH Fah kwang" panose="02000506000000020004" pitchFamily="2" charset="-34"/>
              </a:rPr>
              <a:t>ค่าตอบแทนต่ำ</a:t>
            </a:r>
            <a:endParaRPr lang="en-US" sz="2400" b="1" dirty="0"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668838" y="2668929"/>
            <a:ext cx="3044142" cy="879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Fah kwang" panose="02000506000000020004" pitchFamily="2" charset="-34"/>
                <a:cs typeface="TH Fah kwang" panose="02000506000000020004" pitchFamily="2" charset="-34"/>
              </a:rPr>
              <a:t>ผู้ให้บริการไม่พอใจ</a:t>
            </a:r>
            <a:endParaRPr lang="en-US" sz="2400" b="1" dirty="0"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73503" y="4680995"/>
            <a:ext cx="3044142" cy="743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Fah kwang" panose="02000506000000020004" pitchFamily="2" charset="-34"/>
                <a:cs typeface="TH Fah kwang" panose="02000506000000020004" pitchFamily="2" charset="-34"/>
              </a:rPr>
              <a:t>เพิ่มค่าตอบแทน</a:t>
            </a:r>
            <a:endParaRPr lang="en-US" sz="2400" b="1" dirty="0"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6" name="Oval 5"/>
          <p:cNvSpPr/>
          <p:nvPr/>
        </p:nvSpPr>
        <p:spPr>
          <a:xfrm>
            <a:off x="4917645" y="5718226"/>
            <a:ext cx="2156749" cy="6481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Fah kwang" panose="02000506000000020004" pitchFamily="2" charset="-34"/>
                <a:cs typeface="TH Fah kwang" panose="02000506000000020004" pitchFamily="2" charset="-34"/>
              </a:rPr>
              <a:t>ขาดทุน</a:t>
            </a:r>
            <a:endParaRPr lang="en-US" sz="2400" b="1" dirty="0"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7" name="Oval 6"/>
          <p:cNvSpPr/>
          <p:nvPr/>
        </p:nvSpPr>
        <p:spPr>
          <a:xfrm>
            <a:off x="7766281" y="4628909"/>
            <a:ext cx="3044142" cy="879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Fah kwang" panose="02000506000000020004" pitchFamily="2" charset="-34"/>
                <a:cs typeface="TH Fah kwang" panose="02000506000000020004" pitchFamily="2" charset="-34"/>
              </a:rPr>
              <a:t>เพิ่มอัตราค่าบริการ</a:t>
            </a:r>
            <a:endParaRPr lang="en-US" sz="2400" b="1" dirty="0"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8644475" y="2553383"/>
            <a:ext cx="3044142" cy="879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Fah kwang" panose="02000506000000020004" pitchFamily="2" charset="-34"/>
                <a:cs typeface="TH Fah kwang" panose="02000506000000020004" pitchFamily="2" charset="-34"/>
              </a:rPr>
              <a:t>ผู้ใช้บริการไม่พอใจ</a:t>
            </a:r>
            <a:endParaRPr lang="en-US" sz="2400" b="1" dirty="0"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17789" y="1878017"/>
            <a:ext cx="2543701" cy="854674"/>
          </a:xfrm>
          <a:custGeom>
            <a:avLst/>
            <a:gdLst>
              <a:gd name="connsiteX0" fmla="*/ 2590422 w 2590422"/>
              <a:gd name="connsiteY0" fmla="*/ 24973 h 865801"/>
              <a:gd name="connsiteX1" fmla="*/ 1434284 w 2590422"/>
              <a:gd name="connsiteY1" fmla="*/ 45994 h 865801"/>
              <a:gd name="connsiteX2" fmla="*/ 162532 w 2590422"/>
              <a:gd name="connsiteY2" fmla="*/ 445387 h 865801"/>
              <a:gd name="connsiteX3" fmla="*/ 57429 w 2590422"/>
              <a:gd name="connsiteY3" fmla="*/ 865801 h 865801"/>
              <a:gd name="connsiteX0" fmla="*/ 2543701 w 2543701"/>
              <a:gd name="connsiteY0" fmla="*/ 13846 h 854674"/>
              <a:gd name="connsiteX1" fmla="*/ 1387563 w 2543701"/>
              <a:gd name="connsiteY1" fmla="*/ 34867 h 854674"/>
              <a:gd name="connsiteX2" fmla="*/ 397165 w 2543701"/>
              <a:gd name="connsiteY2" fmla="*/ 234968 h 854674"/>
              <a:gd name="connsiteX3" fmla="*/ 10708 w 2543701"/>
              <a:gd name="connsiteY3" fmla="*/ 854674 h 85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701" h="854674">
                <a:moveTo>
                  <a:pt x="2543701" y="13846"/>
                </a:moveTo>
                <a:cubicBezTo>
                  <a:pt x="2167956" y="-10678"/>
                  <a:pt x="1745319" y="-1987"/>
                  <a:pt x="1387563" y="34867"/>
                </a:cubicBezTo>
                <a:cubicBezTo>
                  <a:pt x="1029807" y="71721"/>
                  <a:pt x="626641" y="98334"/>
                  <a:pt x="397165" y="234968"/>
                </a:cubicBezTo>
                <a:cubicBezTo>
                  <a:pt x="167689" y="371602"/>
                  <a:pt x="-51479" y="712784"/>
                  <a:pt x="10708" y="854674"/>
                </a:cubicBezTo>
              </a:path>
            </a:pathLst>
          </a:custGeom>
          <a:noFill/>
          <a:ln w="44450">
            <a:solidFill>
              <a:schemeClr val="accent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259015" y="5424668"/>
            <a:ext cx="1688124" cy="654891"/>
          </a:xfrm>
          <a:custGeom>
            <a:avLst/>
            <a:gdLst>
              <a:gd name="connsiteX0" fmla="*/ 57923 w 1699153"/>
              <a:gd name="connsiteY0" fmla="*/ 0 h 635544"/>
              <a:gd name="connsiteX1" fmla="*/ 104815 w 1699153"/>
              <a:gd name="connsiteY1" fmla="*/ 339969 h 635544"/>
              <a:gd name="connsiteX2" fmla="*/ 1019215 w 1699153"/>
              <a:gd name="connsiteY2" fmla="*/ 609600 h 635544"/>
              <a:gd name="connsiteX3" fmla="*/ 1699153 w 1699153"/>
              <a:gd name="connsiteY3" fmla="*/ 609600 h 635544"/>
              <a:gd name="connsiteX0" fmla="*/ 15302 w 1656532"/>
              <a:gd name="connsiteY0" fmla="*/ 0 h 628328"/>
              <a:gd name="connsiteX1" fmla="*/ 226317 w 1656532"/>
              <a:gd name="connsiteY1" fmla="*/ 445476 h 628328"/>
              <a:gd name="connsiteX2" fmla="*/ 976594 w 1656532"/>
              <a:gd name="connsiteY2" fmla="*/ 609600 h 628328"/>
              <a:gd name="connsiteX3" fmla="*/ 1656532 w 1656532"/>
              <a:gd name="connsiteY3" fmla="*/ 609600 h 62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6532" h="628328">
                <a:moveTo>
                  <a:pt x="15302" y="0"/>
                </a:moveTo>
                <a:cubicBezTo>
                  <a:pt x="-41360" y="119184"/>
                  <a:pt x="66102" y="343876"/>
                  <a:pt x="226317" y="445476"/>
                </a:cubicBezTo>
                <a:cubicBezTo>
                  <a:pt x="386532" y="547076"/>
                  <a:pt x="738225" y="582246"/>
                  <a:pt x="976594" y="609600"/>
                </a:cubicBezTo>
                <a:cubicBezTo>
                  <a:pt x="1214963" y="636954"/>
                  <a:pt x="1449424" y="632069"/>
                  <a:pt x="1656532" y="609600"/>
                </a:cubicBezTo>
              </a:path>
            </a:pathLst>
          </a:custGeom>
          <a:noFill/>
          <a:ln w="44450">
            <a:solidFill>
              <a:schemeClr val="accent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24118" y="3535326"/>
            <a:ext cx="406732" cy="1505597"/>
          </a:xfrm>
          <a:custGeom>
            <a:avLst/>
            <a:gdLst>
              <a:gd name="connsiteX0" fmla="*/ 403379 w 403379"/>
              <a:gd name="connsiteY0" fmla="*/ 0 h 1477108"/>
              <a:gd name="connsiteX1" fmla="*/ 4794 w 403379"/>
              <a:gd name="connsiteY1" fmla="*/ 914400 h 1477108"/>
              <a:gd name="connsiteX2" fmla="*/ 192363 w 403379"/>
              <a:gd name="connsiteY2" fmla="*/ 1371600 h 1477108"/>
              <a:gd name="connsiteX3" fmla="*/ 333040 w 403379"/>
              <a:gd name="connsiteY3" fmla="*/ 1477108 h 1477108"/>
              <a:gd name="connsiteX0" fmla="*/ 266622 w 329067"/>
              <a:gd name="connsiteY0" fmla="*/ 0 h 1465696"/>
              <a:gd name="connsiteX1" fmla="*/ 821 w 329067"/>
              <a:gd name="connsiteY1" fmla="*/ 902988 h 1465696"/>
              <a:gd name="connsiteX2" fmla="*/ 188390 w 329067"/>
              <a:gd name="connsiteY2" fmla="*/ 1360188 h 1465696"/>
              <a:gd name="connsiteX3" fmla="*/ 329067 w 329067"/>
              <a:gd name="connsiteY3" fmla="*/ 1465696 h 146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067" h="1465696">
                <a:moveTo>
                  <a:pt x="266622" y="0"/>
                </a:moveTo>
                <a:cubicBezTo>
                  <a:pt x="84914" y="342900"/>
                  <a:pt x="13860" y="676290"/>
                  <a:pt x="821" y="902988"/>
                </a:cubicBezTo>
                <a:cubicBezTo>
                  <a:pt x="-12218" y="1129686"/>
                  <a:pt x="133682" y="1266403"/>
                  <a:pt x="188390" y="1360188"/>
                </a:cubicBezTo>
                <a:cubicBezTo>
                  <a:pt x="243098" y="1453973"/>
                  <a:pt x="286082" y="1459834"/>
                  <a:pt x="329067" y="1465696"/>
                </a:cubicBezTo>
              </a:path>
            </a:pathLst>
          </a:custGeom>
          <a:noFill/>
          <a:ln w="44450">
            <a:solidFill>
              <a:schemeClr val="accent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080738" y="5521569"/>
            <a:ext cx="2161018" cy="537745"/>
          </a:xfrm>
          <a:custGeom>
            <a:avLst/>
            <a:gdLst>
              <a:gd name="connsiteX0" fmla="*/ 0 w 2161018"/>
              <a:gd name="connsiteY0" fmla="*/ 515816 h 537745"/>
              <a:gd name="connsiteX1" fmla="*/ 1066800 w 2161018"/>
              <a:gd name="connsiteY1" fmla="*/ 527539 h 537745"/>
              <a:gd name="connsiteX2" fmla="*/ 2016370 w 2161018"/>
              <a:gd name="connsiteY2" fmla="*/ 386862 h 537745"/>
              <a:gd name="connsiteX3" fmla="*/ 2157047 w 2161018"/>
              <a:gd name="connsiteY3" fmla="*/ 0 h 53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1018" h="537745">
                <a:moveTo>
                  <a:pt x="0" y="515816"/>
                </a:moveTo>
                <a:cubicBezTo>
                  <a:pt x="365369" y="532423"/>
                  <a:pt x="730738" y="549031"/>
                  <a:pt x="1066800" y="527539"/>
                </a:cubicBezTo>
                <a:cubicBezTo>
                  <a:pt x="1402862" y="506047"/>
                  <a:pt x="1834662" y="474785"/>
                  <a:pt x="2016370" y="386862"/>
                </a:cubicBezTo>
                <a:cubicBezTo>
                  <a:pt x="2198078" y="298939"/>
                  <a:pt x="2157047" y="74246"/>
                  <a:pt x="2157047" y="0"/>
                </a:cubicBezTo>
              </a:path>
            </a:pathLst>
          </a:custGeom>
          <a:noFill/>
          <a:ln w="44450">
            <a:solidFill>
              <a:schemeClr val="accent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343291" y="3434862"/>
            <a:ext cx="869593" cy="1254368"/>
          </a:xfrm>
          <a:custGeom>
            <a:avLst/>
            <a:gdLst>
              <a:gd name="connsiteX0" fmla="*/ 0 w 911982"/>
              <a:gd name="connsiteY0" fmla="*/ 1184030 h 1184030"/>
              <a:gd name="connsiteX1" fmla="*/ 550984 w 911982"/>
              <a:gd name="connsiteY1" fmla="*/ 855784 h 1184030"/>
              <a:gd name="connsiteX2" fmla="*/ 902676 w 911982"/>
              <a:gd name="connsiteY2" fmla="*/ 246184 h 1184030"/>
              <a:gd name="connsiteX3" fmla="*/ 797169 w 911982"/>
              <a:gd name="connsiteY3" fmla="*/ 0 h 1184030"/>
              <a:gd name="connsiteX0" fmla="*/ 0 w 834423"/>
              <a:gd name="connsiteY0" fmla="*/ 1184030 h 1184030"/>
              <a:gd name="connsiteX1" fmla="*/ 550984 w 834423"/>
              <a:gd name="connsiteY1" fmla="*/ 855784 h 1184030"/>
              <a:gd name="connsiteX2" fmla="*/ 808892 w 834423"/>
              <a:gd name="connsiteY2" fmla="*/ 410307 h 1184030"/>
              <a:gd name="connsiteX3" fmla="*/ 797169 w 834423"/>
              <a:gd name="connsiteY3" fmla="*/ 0 h 1184030"/>
              <a:gd name="connsiteX0" fmla="*/ 0 w 869593"/>
              <a:gd name="connsiteY0" fmla="*/ 1254368 h 1254368"/>
              <a:gd name="connsiteX1" fmla="*/ 586154 w 869593"/>
              <a:gd name="connsiteY1" fmla="*/ 855784 h 1254368"/>
              <a:gd name="connsiteX2" fmla="*/ 844062 w 869593"/>
              <a:gd name="connsiteY2" fmla="*/ 410307 h 1254368"/>
              <a:gd name="connsiteX3" fmla="*/ 832339 w 869593"/>
              <a:gd name="connsiteY3" fmla="*/ 0 h 125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593" h="1254368">
                <a:moveTo>
                  <a:pt x="0" y="1254368"/>
                </a:moveTo>
                <a:cubicBezTo>
                  <a:pt x="200269" y="1168399"/>
                  <a:pt x="445477" y="996461"/>
                  <a:pt x="586154" y="855784"/>
                </a:cubicBezTo>
                <a:cubicBezTo>
                  <a:pt x="726831" y="715107"/>
                  <a:pt x="803031" y="552938"/>
                  <a:pt x="844062" y="410307"/>
                </a:cubicBezTo>
                <a:cubicBezTo>
                  <a:pt x="885093" y="267676"/>
                  <a:pt x="873370" y="44938"/>
                  <a:pt x="832339" y="0"/>
                </a:cubicBezTo>
              </a:path>
            </a:pathLst>
          </a:custGeom>
          <a:noFill/>
          <a:ln w="44450">
            <a:solidFill>
              <a:schemeClr val="accent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620000" y="1922585"/>
            <a:ext cx="2579094" cy="668215"/>
          </a:xfrm>
          <a:custGeom>
            <a:avLst/>
            <a:gdLst>
              <a:gd name="connsiteX0" fmla="*/ 2520462 w 2710071"/>
              <a:gd name="connsiteY0" fmla="*/ 656492 h 656492"/>
              <a:gd name="connsiteX1" fmla="*/ 2450123 w 2710071"/>
              <a:gd name="connsiteY1" fmla="*/ 140677 h 656492"/>
              <a:gd name="connsiteX2" fmla="*/ 0 w 2710071"/>
              <a:gd name="connsiteY2" fmla="*/ 0 h 656492"/>
              <a:gd name="connsiteX0" fmla="*/ 2520462 w 2583722"/>
              <a:gd name="connsiteY0" fmla="*/ 656492 h 656492"/>
              <a:gd name="connsiteX1" fmla="*/ 2074985 w 2583722"/>
              <a:gd name="connsiteY1" fmla="*/ 105507 h 656492"/>
              <a:gd name="connsiteX2" fmla="*/ 0 w 2583722"/>
              <a:gd name="connsiteY2" fmla="*/ 0 h 656492"/>
              <a:gd name="connsiteX0" fmla="*/ 2579078 w 2635519"/>
              <a:gd name="connsiteY0" fmla="*/ 668215 h 668215"/>
              <a:gd name="connsiteX1" fmla="*/ 2074985 w 2635519"/>
              <a:gd name="connsiteY1" fmla="*/ 105507 h 668215"/>
              <a:gd name="connsiteX2" fmla="*/ 0 w 2635519"/>
              <a:gd name="connsiteY2" fmla="*/ 0 h 668215"/>
              <a:gd name="connsiteX0" fmla="*/ 2579078 w 2579094"/>
              <a:gd name="connsiteY0" fmla="*/ 668215 h 668215"/>
              <a:gd name="connsiteX1" fmla="*/ 2508738 w 2579094"/>
              <a:gd name="connsiteY1" fmla="*/ 328246 h 668215"/>
              <a:gd name="connsiteX2" fmla="*/ 2074985 w 2579094"/>
              <a:gd name="connsiteY2" fmla="*/ 105507 h 668215"/>
              <a:gd name="connsiteX3" fmla="*/ 0 w 2579094"/>
              <a:gd name="connsiteY3" fmla="*/ 0 h 66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9094" h="668215">
                <a:moveTo>
                  <a:pt x="2579078" y="668215"/>
                </a:moveTo>
                <a:cubicBezTo>
                  <a:pt x="2577124" y="619369"/>
                  <a:pt x="2592754" y="422031"/>
                  <a:pt x="2508738" y="328246"/>
                </a:cubicBezTo>
                <a:cubicBezTo>
                  <a:pt x="2424723" y="234461"/>
                  <a:pt x="2493108" y="160215"/>
                  <a:pt x="2074985" y="105507"/>
                </a:cubicBezTo>
                <a:cubicBezTo>
                  <a:pt x="1656862" y="50799"/>
                  <a:pt x="1015023" y="15631"/>
                  <a:pt x="0" y="0"/>
                </a:cubicBezTo>
              </a:path>
            </a:pathLst>
          </a:custGeom>
          <a:noFill/>
          <a:ln w="44450">
            <a:solidFill>
              <a:schemeClr val="accent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48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53" y="180297"/>
            <a:ext cx="10515600" cy="1041644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กรณีศึกษาของการจัดการระบบงานและค่าตอบแทน</a:t>
            </a:r>
            <a:endParaRPr lang="en-US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2692" y="3197002"/>
            <a:ext cx="3335215" cy="800219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ผู้รับผิดชอบการให้บริการ 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(อาจารย์และ/หรือเจ้าหน้าที่)</a:t>
            </a:r>
            <a:endParaRPr lang="en-US" sz="2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73211" y="1321431"/>
            <a:ext cx="1198685" cy="492443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ผู้ใช้บริการ</a:t>
            </a:r>
            <a:endParaRPr lang="en-US" sz="2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 rot="287640">
            <a:off x="2230376" y="5714957"/>
            <a:ext cx="2583474" cy="492443"/>
          </a:xfrm>
          <a:prstGeom prst="rect">
            <a:avLst/>
          </a:prstGeom>
          <a:noFill/>
          <a:ln w="22225">
            <a:noFill/>
          </a:ln>
        </p:spPr>
        <p:txBody>
          <a:bodyPr wrap="square" tIns="91440" bIns="91440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defRPr>
            </a:lvl1pPr>
          </a:lstStyle>
          <a:p>
            <a:r>
              <a:rPr lang="th-TH" dirty="0"/>
              <a:t>มอบหมายงานให้อาจารย์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45295" y="5517127"/>
            <a:ext cx="2778369" cy="800219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อาจารย์และ/หรือเจ้าหน้าที่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ทำงานบริการ</a:t>
            </a:r>
            <a:endParaRPr lang="en-US" sz="2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 rot="21101836">
            <a:off x="7645103" y="5714917"/>
            <a:ext cx="2693743" cy="492443"/>
          </a:xfrm>
          <a:prstGeom prst="rect">
            <a:avLst/>
          </a:prstGeom>
          <a:noFill/>
          <a:ln w="22225">
            <a:noFill/>
          </a:ln>
        </p:spPr>
        <p:txBody>
          <a:bodyPr wrap="square" tIns="91440" bIns="91440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defRPr>
            </a:lvl1pPr>
          </a:lstStyle>
          <a:p>
            <a:r>
              <a:rPr lang="th-TH" dirty="0"/>
              <a:t>ส่งมอบงาน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65880" y="3266260"/>
            <a:ext cx="3067784" cy="800219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ผู้รับผิดชอบการให้บริการ </a:t>
            </a:r>
            <a:endParaRPr lang="th-TH" sz="2000" b="1" dirty="0" smtClean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ตรวจสอบและจัดทำเอกสาร </a:t>
            </a:r>
            <a:endParaRPr lang="en-US" sz="2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321169" y="1547446"/>
            <a:ext cx="3141785" cy="1652954"/>
          </a:xfrm>
          <a:custGeom>
            <a:avLst/>
            <a:gdLst>
              <a:gd name="connsiteX0" fmla="*/ 3141785 w 3141785"/>
              <a:gd name="connsiteY0" fmla="*/ 0 h 1652954"/>
              <a:gd name="connsiteX1" fmla="*/ 1055077 w 3141785"/>
              <a:gd name="connsiteY1" fmla="*/ 304800 h 1652954"/>
              <a:gd name="connsiteX2" fmla="*/ 0 w 3141785"/>
              <a:gd name="connsiteY2" fmla="*/ 1652954 h 1652954"/>
              <a:gd name="connsiteX0" fmla="*/ 3141785 w 3141785"/>
              <a:gd name="connsiteY0" fmla="*/ 0 h 1652954"/>
              <a:gd name="connsiteX1" fmla="*/ 1055077 w 3141785"/>
              <a:gd name="connsiteY1" fmla="*/ 304800 h 1652954"/>
              <a:gd name="connsiteX2" fmla="*/ 211016 w 3141785"/>
              <a:gd name="connsiteY2" fmla="*/ 961292 h 1652954"/>
              <a:gd name="connsiteX3" fmla="*/ 0 w 3141785"/>
              <a:gd name="connsiteY3" fmla="*/ 1652954 h 1652954"/>
              <a:gd name="connsiteX0" fmla="*/ 3141785 w 3141785"/>
              <a:gd name="connsiteY0" fmla="*/ 0 h 1652954"/>
              <a:gd name="connsiteX1" fmla="*/ 1230923 w 3141785"/>
              <a:gd name="connsiteY1" fmla="*/ 293077 h 1652954"/>
              <a:gd name="connsiteX2" fmla="*/ 211016 w 3141785"/>
              <a:gd name="connsiteY2" fmla="*/ 961292 h 1652954"/>
              <a:gd name="connsiteX3" fmla="*/ 0 w 3141785"/>
              <a:gd name="connsiteY3" fmla="*/ 1652954 h 1652954"/>
              <a:gd name="connsiteX0" fmla="*/ 3141785 w 3141785"/>
              <a:gd name="connsiteY0" fmla="*/ 0 h 1652954"/>
              <a:gd name="connsiteX1" fmla="*/ 1230923 w 3141785"/>
              <a:gd name="connsiteY1" fmla="*/ 293077 h 1652954"/>
              <a:gd name="connsiteX2" fmla="*/ 117231 w 3141785"/>
              <a:gd name="connsiteY2" fmla="*/ 1160584 h 1652954"/>
              <a:gd name="connsiteX3" fmla="*/ 0 w 3141785"/>
              <a:gd name="connsiteY3" fmla="*/ 1652954 h 1652954"/>
              <a:gd name="connsiteX0" fmla="*/ 3141785 w 3141785"/>
              <a:gd name="connsiteY0" fmla="*/ 0 h 1652954"/>
              <a:gd name="connsiteX1" fmla="*/ 1230923 w 3141785"/>
              <a:gd name="connsiteY1" fmla="*/ 293077 h 1652954"/>
              <a:gd name="connsiteX2" fmla="*/ 375139 w 3141785"/>
              <a:gd name="connsiteY2" fmla="*/ 773723 h 1652954"/>
              <a:gd name="connsiteX3" fmla="*/ 117231 w 3141785"/>
              <a:gd name="connsiteY3" fmla="*/ 1160584 h 1652954"/>
              <a:gd name="connsiteX4" fmla="*/ 0 w 3141785"/>
              <a:gd name="connsiteY4" fmla="*/ 1652954 h 1652954"/>
              <a:gd name="connsiteX0" fmla="*/ 3141785 w 3141785"/>
              <a:gd name="connsiteY0" fmla="*/ 0 h 1652954"/>
              <a:gd name="connsiteX1" fmla="*/ 1230923 w 3141785"/>
              <a:gd name="connsiteY1" fmla="*/ 293077 h 1652954"/>
              <a:gd name="connsiteX2" fmla="*/ 375139 w 3141785"/>
              <a:gd name="connsiteY2" fmla="*/ 773723 h 1652954"/>
              <a:gd name="connsiteX3" fmla="*/ 93785 w 3141785"/>
              <a:gd name="connsiteY3" fmla="*/ 1148861 h 1652954"/>
              <a:gd name="connsiteX4" fmla="*/ 0 w 3141785"/>
              <a:gd name="connsiteY4" fmla="*/ 1652954 h 1652954"/>
              <a:gd name="connsiteX0" fmla="*/ 3141785 w 3141785"/>
              <a:gd name="connsiteY0" fmla="*/ 0 h 1652954"/>
              <a:gd name="connsiteX1" fmla="*/ 1230923 w 3141785"/>
              <a:gd name="connsiteY1" fmla="*/ 293077 h 1652954"/>
              <a:gd name="connsiteX2" fmla="*/ 375139 w 3141785"/>
              <a:gd name="connsiteY2" fmla="*/ 773723 h 1652954"/>
              <a:gd name="connsiteX3" fmla="*/ 0 w 3141785"/>
              <a:gd name="connsiteY3" fmla="*/ 1652954 h 1652954"/>
              <a:gd name="connsiteX0" fmla="*/ 3141785 w 3141785"/>
              <a:gd name="connsiteY0" fmla="*/ 0 h 1652954"/>
              <a:gd name="connsiteX1" fmla="*/ 1230923 w 3141785"/>
              <a:gd name="connsiteY1" fmla="*/ 293077 h 1652954"/>
              <a:gd name="connsiteX2" fmla="*/ 375139 w 3141785"/>
              <a:gd name="connsiteY2" fmla="*/ 773723 h 1652954"/>
              <a:gd name="connsiteX3" fmla="*/ 128954 w 3141785"/>
              <a:gd name="connsiteY3" fmla="*/ 1195754 h 1652954"/>
              <a:gd name="connsiteX4" fmla="*/ 0 w 3141785"/>
              <a:gd name="connsiteY4" fmla="*/ 1652954 h 165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785" h="1652954">
                <a:moveTo>
                  <a:pt x="3141785" y="0"/>
                </a:moveTo>
                <a:cubicBezTo>
                  <a:pt x="2360246" y="14654"/>
                  <a:pt x="1692031" y="164123"/>
                  <a:pt x="1230923" y="293077"/>
                </a:cubicBezTo>
                <a:cubicBezTo>
                  <a:pt x="769815" y="422031"/>
                  <a:pt x="554893" y="621323"/>
                  <a:pt x="375139" y="773723"/>
                </a:cubicBezTo>
                <a:cubicBezTo>
                  <a:pt x="195385" y="926123"/>
                  <a:pt x="191477" y="1049216"/>
                  <a:pt x="128954" y="1195754"/>
                </a:cubicBezTo>
                <a:cubicBezTo>
                  <a:pt x="66431" y="1342292"/>
                  <a:pt x="25400" y="1578708"/>
                  <a:pt x="0" y="1652954"/>
                </a:cubicBezTo>
              </a:path>
            </a:pathLst>
          </a:custGeom>
          <a:noFill/>
          <a:ln w="38100">
            <a:solidFill>
              <a:schemeClr val="bg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20970289">
            <a:off x="3222293" y="1186653"/>
            <a:ext cx="2229581" cy="492443"/>
          </a:xfrm>
          <a:prstGeom prst="rect">
            <a:avLst/>
          </a:prstGeom>
          <a:noFill/>
          <a:ln w="22225"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ติดต่อ ชำระเงิน</a:t>
            </a:r>
            <a:endParaRPr lang="en-US" sz="2000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262554" y="4009292"/>
            <a:ext cx="2567354" cy="1805354"/>
          </a:xfrm>
          <a:custGeom>
            <a:avLst/>
            <a:gdLst>
              <a:gd name="connsiteX0" fmla="*/ 0 w 2508739"/>
              <a:gd name="connsiteY0" fmla="*/ 0 h 1805354"/>
              <a:gd name="connsiteX1" fmla="*/ 515816 w 2508739"/>
              <a:gd name="connsiteY1" fmla="*/ 1184031 h 1805354"/>
              <a:gd name="connsiteX2" fmla="*/ 2508739 w 2508739"/>
              <a:gd name="connsiteY2" fmla="*/ 1805354 h 1805354"/>
              <a:gd name="connsiteX0" fmla="*/ 0 w 2508739"/>
              <a:gd name="connsiteY0" fmla="*/ 0 h 1805354"/>
              <a:gd name="connsiteX1" fmla="*/ 445478 w 2508739"/>
              <a:gd name="connsiteY1" fmla="*/ 1488831 h 1805354"/>
              <a:gd name="connsiteX2" fmla="*/ 2508739 w 2508739"/>
              <a:gd name="connsiteY2" fmla="*/ 1805354 h 1805354"/>
              <a:gd name="connsiteX0" fmla="*/ 21248 w 2529987"/>
              <a:gd name="connsiteY0" fmla="*/ 0 h 1805354"/>
              <a:gd name="connsiteX1" fmla="*/ 255711 w 2529987"/>
              <a:gd name="connsiteY1" fmla="*/ 1488831 h 1805354"/>
              <a:gd name="connsiteX2" fmla="*/ 2529987 w 2529987"/>
              <a:gd name="connsiteY2" fmla="*/ 1805354 h 1805354"/>
              <a:gd name="connsiteX0" fmla="*/ 0 w 2567354"/>
              <a:gd name="connsiteY0" fmla="*/ 0 h 1805354"/>
              <a:gd name="connsiteX1" fmla="*/ 293078 w 2567354"/>
              <a:gd name="connsiteY1" fmla="*/ 1488831 h 1805354"/>
              <a:gd name="connsiteX2" fmla="*/ 2567354 w 2567354"/>
              <a:gd name="connsiteY2" fmla="*/ 1805354 h 180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7354" h="1805354">
                <a:moveTo>
                  <a:pt x="0" y="0"/>
                </a:moveTo>
                <a:cubicBezTo>
                  <a:pt x="48846" y="441569"/>
                  <a:pt x="-134814" y="1187939"/>
                  <a:pt x="293078" y="1488831"/>
                </a:cubicBezTo>
                <a:cubicBezTo>
                  <a:pt x="720970" y="1789723"/>
                  <a:pt x="2243016" y="1711569"/>
                  <a:pt x="2567354" y="1805354"/>
                </a:cubicBezTo>
              </a:path>
            </a:pathLst>
          </a:custGeom>
          <a:noFill/>
          <a:ln w="38100">
            <a:solidFill>
              <a:schemeClr val="bg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08277" y="4079631"/>
            <a:ext cx="2489682" cy="1840523"/>
          </a:xfrm>
          <a:custGeom>
            <a:avLst/>
            <a:gdLst>
              <a:gd name="connsiteX0" fmla="*/ 0 w 2489682"/>
              <a:gd name="connsiteY0" fmla="*/ 1840523 h 1840523"/>
              <a:gd name="connsiteX1" fmla="*/ 2215661 w 2489682"/>
              <a:gd name="connsiteY1" fmla="*/ 1418492 h 1840523"/>
              <a:gd name="connsiteX2" fmla="*/ 2473569 w 2489682"/>
              <a:gd name="connsiteY2" fmla="*/ 0 h 184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9682" h="1840523">
                <a:moveTo>
                  <a:pt x="0" y="1840523"/>
                </a:moveTo>
                <a:cubicBezTo>
                  <a:pt x="901700" y="1782884"/>
                  <a:pt x="1803400" y="1725246"/>
                  <a:pt x="2215661" y="1418492"/>
                </a:cubicBezTo>
                <a:cubicBezTo>
                  <a:pt x="2627922" y="1111738"/>
                  <a:pt x="2444261" y="238369"/>
                  <a:pt x="2473569" y="0"/>
                </a:cubicBezTo>
              </a:path>
            </a:pathLst>
          </a:custGeom>
          <a:noFill/>
          <a:ln w="38100">
            <a:solidFill>
              <a:schemeClr val="bg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58708" y="1524703"/>
            <a:ext cx="3370977" cy="1733099"/>
          </a:xfrm>
          <a:custGeom>
            <a:avLst/>
            <a:gdLst>
              <a:gd name="connsiteX0" fmla="*/ 3223846 w 3326775"/>
              <a:gd name="connsiteY0" fmla="*/ 1718183 h 1718183"/>
              <a:gd name="connsiteX1" fmla="*/ 3294184 w 3326775"/>
              <a:gd name="connsiteY1" fmla="*/ 745168 h 1718183"/>
              <a:gd name="connsiteX2" fmla="*/ 2977661 w 3326775"/>
              <a:gd name="connsiteY2" fmla="*/ 76953 h 1718183"/>
              <a:gd name="connsiteX3" fmla="*/ 0 w 3326775"/>
              <a:gd name="connsiteY3" fmla="*/ 41783 h 1718183"/>
              <a:gd name="connsiteX0" fmla="*/ 3223846 w 3348500"/>
              <a:gd name="connsiteY0" fmla="*/ 1730540 h 1730540"/>
              <a:gd name="connsiteX1" fmla="*/ 3329354 w 3348500"/>
              <a:gd name="connsiteY1" fmla="*/ 945094 h 1730540"/>
              <a:gd name="connsiteX2" fmla="*/ 2977661 w 3348500"/>
              <a:gd name="connsiteY2" fmla="*/ 89310 h 1730540"/>
              <a:gd name="connsiteX3" fmla="*/ 0 w 3348500"/>
              <a:gd name="connsiteY3" fmla="*/ 54140 h 1730540"/>
              <a:gd name="connsiteX0" fmla="*/ 3223846 w 3344737"/>
              <a:gd name="connsiteY0" fmla="*/ 1694754 h 1694754"/>
              <a:gd name="connsiteX1" fmla="*/ 3329354 w 3344737"/>
              <a:gd name="connsiteY1" fmla="*/ 909308 h 1694754"/>
              <a:gd name="connsiteX2" fmla="*/ 2895600 w 3344737"/>
              <a:gd name="connsiteY2" fmla="*/ 147308 h 1694754"/>
              <a:gd name="connsiteX3" fmla="*/ 0 w 3344737"/>
              <a:gd name="connsiteY3" fmla="*/ 18354 h 1694754"/>
              <a:gd name="connsiteX0" fmla="*/ 3223846 w 3329354"/>
              <a:gd name="connsiteY0" fmla="*/ 1688312 h 1688312"/>
              <a:gd name="connsiteX1" fmla="*/ 3329354 w 3329354"/>
              <a:gd name="connsiteY1" fmla="*/ 902866 h 1688312"/>
              <a:gd name="connsiteX2" fmla="*/ 3223846 w 3329354"/>
              <a:gd name="connsiteY2" fmla="*/ 609789 h 1688312"/>
              <a:gd name="connsiteX3" fmla="*/ 2895600 w 3329354"/>
              <a:gd name="connsiteY3" fmla="*/ 140866 h 1688312"/>
              <a:gd name="connsiteX4" fmla="*/ 0 w 3329354"/>
              <a:gd name="connsiteY4" fmla="*/ 11912 h 1688312"/>
              <a:gd name="connsiteX0" fmla="*/ 3223846 w 3350013"/>
              <a:gd name="connsiteY0" fmla="*/ 1688128 h 1688128"/>
              <a:gd name="connsiteX1" fmla="*/ 3329354 w 3350013"/>
              <a:gd name="connsiteY1" fmla="*/ 902682 h 1688128"/>
              <a:gd name="connsiteX2" fmla="*/ 3305907 w 3350013"/>
              <a:gd name="connsiteY2" fmla="*/ 597882 h 1688128"/>
              <a:gd name="connsiteX3" fmla="*/ 2895600 w 3350013"/>
              <a:gd name="connsiteY3" fmla="*/ 140682 h 1688128"/>
              <a:gd name="connsiteX4" fmla="*/ 0 w 3350013"/>
              <a:gd name="connsiteY4" fmla="*/ 11728 h 1688128"/>
              <a:gd name="connsiteX0" fmla="*/ 3223846 w 3332990"/>
              <a:gd name="connsiteY0" fmla="*/ 1688128 h 1688128"/>
              <a:gd name="connsiteX1" fmla="*/ 3270739 w 3332990"/>
              <a:gd name="connsiteY1" fmla="*/ 1207482 h 1688128"/>
              <a:gd name="connsiteX2" fmla="*/ 3305907 w 3332990"/>
              <a:gd name="connsiteY2" fmla="*/ 597882 h 1688128"/>
              <a:gd name="connsiteX3" fmla="*/ 2895600 w 3332990"/>
              <a:gd name="connsiteY3" fmla="*/ 140682 h 1688128"/>
              <a:gd name="connsiteX4" fmla="*/ 0 w 3332990"/>
              <a:gd name="connsiteY4" fmla="*/ 11728 h 1688128"/>
              <a:gd name="connsiteX0" fmla="*/ 3223846 w 3374133"/>
              <a:gd name="connsiteY0" fmla="*/ 1687440 h 1687440"/>
              <a:gd name="connsiteX1" fmla="*/ 3270739 w 3374133"/>
              <a:gd name="connsiteY1" fmla="*/ 1206794 h 1687440"/>
              <a:gd name="connsiteX2" fmla="*/ 3352800 w 3374133"/>
              <a:gd name="connsiteY2" fmla="*/ 550302 h 1687440"/>
              <a:gd name="connsiteX3" fmla="*/ 2895600 w 3374133"/>
              <a:gd name="connsiteY3" fmla="*/ 139994 h 1687440"/>
              <a:gd name="connsiteX4" fmla="*/ 0 w 3374133"/>
              <a:gd name="connsiteY4" fmla="*/ 11040 h 1687440"/>
              <a:gd name="connsiteX0" fmla="*/ 3223846 w 3379402"/>
              <a:gd name="connsiteY0" fmla="*/ 1687440 h 1687440"/>
              <a:gd name="connsiteX1" fmla="*/ 3270739 w 3379402"/>
              <a:gd name="connsiteY1" fmla="*/ 1206794 h 1687440"/>
              <a:gd name="connsiteX2" fmla="*/ 3294184 w 3379402"/>
              <a:gd name="connsiteY2" fmla="*/ 960610 h 1687440"/>
              <a:gd name="connsiteX3" fmla="*/ 3352800 w 3379402"/>
              <a:gd name="connsiteY3" fmla="*/ 550302 h 1687440"/>
              <a:gd name="connsiteX4" fmla="*/ 2895600 w 3379402"/>
              <a:gd name="connsiteY4" fmla="*/ 139994 h 1687440"/>
              <a:gd name="connsiteX5" fmla="*/ 0 w 3379402"/>
              <a:gd name="connsiteY5" fmla="*/ 11040 h 1687440"/>
              <a:gd name="connsiteX0" fmla="*/ 3223846 w 3379402"/>
              <a:gd name="connsiteY0" fmla="*/ 1686388 h 1686388"/>
              <a:gd name="connsiteX1" fmla="*/ 3270739 w 3379402"/>
              <a:gd name="connsiteY1" fmla="*/ 1205742 h 1686388"/>
              <a:gd name="connsiteX2" fmla="*/ 3294184 w 3379402"/>
              <a:gd name="connsiteY2" fmla="*/ 959558 h 1686388"/>
              <a:gd name="connsiteX3" fmla="*/ 3352800 w 3379402"/>
              <a:gd name="connsiteY3" fmla="*/ 467188 h 1686388"/>
              <a:gd name="connsiteX4" fmla="*/ 2895600 w 3379402"/>
              <a:gd name="connsiteY4" fmla="*/ 138942 h 1686388"/>
              <a:gd name="connsiteX5" fmla="*/ 0 w 3379402"/>
              <a:gd name="connsiteY5" fmla="*/ 9988 h 1686388"/>
              <a:gd name="connsiteX0" fmla="*/ 3223846 w 3318932"/>
              <a:gd name="connsiteY0" fmla="*/ 1686388 h 1686388"/>
              <a:gd name="connsiteX1" fmla="*/ 3270739 w 3318932"/>
              <a:gd name="connsiteY1" fmla="*/ 1205742 h 1686388"/>
              <a:gd name="connsiteX2" fmla="*/ 3294184 w 3318932"/>
              <a:gd name="connsiteY2" fmla="*/ 959558 h 1686388"/>
              <a:gd name="connsiteX3" fmla="*/ 2895600 w 3318932"/>
              <a:gd name="connsiteY3" fmla="*/ 138942 h 1686388"/>
              <a:gd name="connsiteX4" fmla="*/ 0 w 3318932"/>
              <a:gd name="connsiteY4" fmla="*/ 9988 h 1686388"/>
              <a:gd name="connsiteX0" fmla="*/ 3223846 w 3295325"/>
              <a:gd name="connsiteY0" fmla="*/ 1686388 h 1686388"/>
              <a:gd name="connsiteX1" fmla="*/ 3270739 w 3295325"/>
              <a:gd name="connsiteY1" fmla="*/ 1205742 h 1686388"/>
              <a:gd name="connsiteX2" fmla="*/ 2895600 w 3295325"/>
              <a:gd name="connsiteY2" fmla="*/ 138942 h 1686388"/>
              <a:gd name="connsiteX3" fmla="*/ 0 w 3295325"/>
              <a:gd name="connsiteY3" fmla="*/ 9988 h 1686388"/>
              <a:gd name="connsiteX0" fmla="*/ 3223846 w 3295325"/>
              <a:gd name="connsiteY0" fmla="*/ 1698981 h 1698981"/>
              <a:gd name="connsiteX1" fmla="*/ 3270739 w 3295325"/>
              <a:gd name="connsiteY1" fmla="*/ 1042489 h 1698981"/>
              <a:gd name="connsiteX2" fmla="*/ 2895600 w 3295325"/>
              <a:gd name="connsiteY2" fmla="*/ 151535 h 1698981"/>
              <a:gd name="connsiteX3" fmla="*/ 0 w 3295325"/>
              <a:gd name="connsiteY3" fmla="*/ 22581 h 1698981"/>
              <a:gd name="connsiteX0" fmla="*/ 3318440 w 3346537"/>
              <a:gd name="connsiteY0" fmla="*/ 1709492 h 1709492"/>
              <a:gd name="connsiteX1" fmla="*/ 3270739 w 3346537"/>
              <a:gd name="connsiteY1" fmla="*/ 1042489 h 1709492"/>
              <a:gd name="connsiteX2" fmla="*/ 2895600 w 3346537"/>
              <a:gd name="connsiteY2" fmla="*/ 151535 h 1709492"/>
              <a:gd name="connsiteX3" fmla="*/ 0 w 3346537"/>
              <a:gd name="connsiteY3" fmla="*/ 22581 h 1709492"/>
              <a:gd name="connsiteX0" fmla="*/ 3318440 w 3381781"/>
              <a:gd name="connsiteY0" fmla="*/ 1709492 h 1709492"/>
              <a:gd name="connsiteX1" fmla="*/ 3344311 w 3381781"/>
              <a:gd name="connsiteY1" fmla="*/ 590544 h 1709492"/>
              <a:gd name="connsiteX2" fmla="*/ 2895600 w 3381781"/>
              <a:gd name="connsiteY2" fmla="*/ 151535 h 1709492"/>
              <a:gd name="connsiteX3" fmla="*/ 0 w 3381781"/>
              <a:gd name="connsiteY3" fmla="*/ 22581 h 1709492"/>
              <a:gd name="connsiteX0" fmla="*/ 3318440 w 3413488"/>
              <a:gd name="connsiteY0" fmla="*/ 1709492 h 1709492"/>
              <a:gd name="connsiteX1" fmla="*/ 3386352 w 3413488"/>
              <a:gd name="connsiteY1" fmla="*/ 569523 h 1709492"/>
              <a:gd name="connsiteX2" fmla="*/ 2895600 w 3413488"/>
              <a:gd name="connsiteY2" fmla="*/ 151535 h 1709492"/>
              <a:gd name="connsiteX3" fmla="*/ 0 w 3413488"/>
              <a:gd name="connsiteY3" fmla="*/ 22581 h 1709492"/>
              <a:gd name="connsiteX0" fmla="*/ 3318440 w 3381781"/>
              <a:gd name="connsiteY0" fmla="*/ 1709492 h 1709492"/>
              <a:gd name="connsiteX1" fmla="*/ 3344311 w 3381781"/>
              <a:gd name="connsiteY1" fmla="*/ 916365 h 1709492"/>
              <a:gd name="connsiteX2" fmla="*/ 2895600 w 3381781"/>
              <a:gd name="connsiteY2" fmla="*/ 151535 h 1709492"/>
              <a:gd name="connsiteX3" fmla="*/ 0 w 3381781"/>
              <a:gd name="connsiteY3" fmla="*/ 22581 h 1709492"/>
              <a:gd name="connsiteX0" fmla="*/ 3318440 w 3431085"/>
              <a:gd name="connsiteY0" fmla="*/ 1709492 h 1709492"/>
              <a:gd name="connsiteX1" fmla="*/ 3407373 w 3431085"/>
              <a:gd name="connsiteY1" fmla="*/ 853303 h 1709492"/>
              <a:gd name="connsiteX2" fmla="*/ 2895600 w 3431085"/>
              <a:gd name="connsiteY2" fmla="*/ 151535 h 1709492"/>
              <a:gd name="connsiteX3" fmla="*/ 0 w 3431085"/>
              <a:gd name="connsiteY3" fmla="*/ 22581 h 1709492"/>
              <a:gd name="connsiteX0" fmla="*/ 3318440 w 3445887"/>
              <a:gd name="connsiteY0" fmla="*/ 1733099 h 1733099"/>
              <a:gd name="connsiteX1" fmla="*/ 3407373 w 3445887"/>
              <a:gd name="connsiteY1" fmla="*/ 876910 h 1733099"/>
              <a:gd name="connsiteX2" fmla="*/ 2685393 w 3445887"/>
              <a:gd name="connsiteY2" fmla="*/ 112080 h 1733099"/>
              <a:gd name="connsiteX3" fmla="*/ 0 w 3445887"/>
              <a:gd name="connsiteY3" fmla="*/ 46188 h 1733099"/>
              <a:gd name="connsiteX0" fmla="*/ 3318440 w 3454686"/>
              <a:gd name="connsiteY0" fmla="*/ 1733099 h 1733099"/>
              <a:gd name="connsiteX1" fmla="*/ 3417883 w 3454686"/>
              <a:gd name="connsiteY1" fmla="*/ 771806 h 1733099"/>
              <a:gd name="connsiteX2" fmla="*/ 2685393 w 3454686"/>
              <a:gd name="connsiteY2" fmla="*/ 112080 h 1733099"/>
              <a:gd name="connsiteX3" fmla="*/ 0 w 3454686"/>
              <a:gd name="connsiteY3" fmla="*/ 46188 h 1733099"/>
              <a:gd name="connsiteX0" fmla="*/ 3318440 w 3370977"/>
              <a:gd name="connsiteY0" fmla="*/ 1733099 h 1733099"/>
              <a:gd name="connsiteX1" fmla="*/ 3302270 w 3370977"/>
              <a:gd name="connsiteY1" fmla="*/ 645682 h 1733099"/>
              <a:gd name="connsiteX2" fmla="*/ 2685393 w 3370977"/>
              <a:gd name="connsiteY2" fmla="*/ 112080 h 1733099"/>
              <a:gd name="connsiteX3" fmla="*/ 0 w 3370977"/>
              <a:gd name="connsiteY3" fmla="*/ 46188 h 173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0977" h="1733099">
                <a:moveTo>
                  <a:pt x="3318440" y="1733099"/>
                </a:moveTo>
                <a:cubicBezTo>
                  <a:pt x="3374124" y="1383360"/>
                  <a:pt x="3407778" y="915852"/>
                  <a:pt x="3302270" y="645682"/>
                </a:cubicBezTo>
                <a:cubicBezTo>
                  <a:pt x="3196762" y="375512"/>
                  <a:pt x="3230516" y="282065"/>
                  <a:pt x="2685393" y="112080"/>
                </a:cubicBezTo>
                <a:cubicBezTo>
                  <a:pt x="2140270" y="-57905"/>
                  <a:pt x="1214315" y="5157"/>
                  <a:pt x="0" y="46188"/>
                </a:cubicBezTo>
              </a:path>
            </a:pathLst>
          </a:custGeom>
          <a:noFill/>
          <a:ln w="38100">
            <a:solidFill>
              <a:schemeClr val="bg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722004" y="1108118"/>
            <a:ext cx="2693743" cy="492443"/>
          </a:xfrm>
          <a:prstGeom prst="rect">
            <a:avLst/>
          </a:prstGeom>
          <a:noFill/>
          <a:ln w="22225">
            <a:noFill/>
          </a:ln>
        </p:spPr>
        <p:txBody>
          <a:bodyPr wrap="square" tIns="91440" bIns="91440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defRPr>
            </a:lvl1pPr>
          </a:lstStyle>
          <a:p>
            <a:r>
              <a:rPr lang="th-TH" dirty="0"/>
              <a:t>ส่งมอบงาน</a:t>
            </a:r>
          </a:p>
        </p:txBody>
      </p:sp>
    </p:spTree>
    <p:extLst>
      <p:ext uri="{BB962C8B-B14F-4D97-AF65-F5344CB8AC3E}">
        <p14:creationId xmlns:p14="http://schemas.microsoft.com/office/powerpoint/2010/main" val="984402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  <p:bldP spid="7" grpId="0"/>
      <p:bldP spid="8" grpId="0" animBg="1"/>
      <p:bldP spid="11" grpId="0" animBg="1"/>
      <p:bldP spid="14" grpId="0"/>
      <p:bldP spid="15" grpId="0" animBg="1"/>
      <p:bldP spid="17" grpId="0" animBg="1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2699" y="1417019"/>
            <a:ext cx="6265558" cy="1292662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ทุก ๑ หรือ ๒ หรือ ๓ เดือน ตามที่เห็นสมควร ผู้รับผิดชอบการให้บริการทำการเบิกเงินให้ผู้ปฏิบัติงาน </a:t>
            </a:r>
          </a:p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โดย</a:t>
            </a:r>
            <a:r>
              <a:rPr lang="th-TH" sz="24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อาจารย์ผู้รับผิดชอบการให้บริการเป็น</a:t>
            </a:r>
            <a:r>
              <a:rPr lang="th-TH" sz="2400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ผู้ลงนามรับเงิน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0" y="175791"/>
            <a:ext cx="10515600" cy="1035397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กรณีศึกษา</a:t>
            </a:r>
            <a:endParaRPr lang="en-US" b="1" dirty="0">
              <a:solidFill>
                <a:schemeClr val="bg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930451" y="2709681"/>
            <a:ext cx="4335027" cy="2959783"/>
            <a:chOff x="1930451" y="2709681"/>
            <a:chExt cx="4335027" cy="2959783"/>
          </a:xfrm>
        </p:grpSpPr>
        <p:sp>
          <p:nvSpPr>
            <p:cNvPr id="5" name="TextBox 4"/>
            <p:cNvSpPr txBox="1"/>
            <p:nvPr/>
          </p:nvSpPr>
          <p:spPr>
            <a:xfrm>
              <a:off x="1930451" y="5115466"/>
              <a:ext cx="2405245" cy="553998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91440" bIns="91440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อาจารย์ผู้ให้บริการ</a:t>
              </a:r>
              <a:endParaRPr lang="en-US" sz="24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14" name="Straight Arrow Connector 13"/>
            <p:cNvCxnSpPr>
              <a:stCxn id="4" idx="2"/>
              <a:endCxn id="5" idx="0"/>
            </p:cNvCxnSpPr>
            <p:nvPr/>
          </p:nvCxnSpPr>
          <p:spPr>
            <a:xfrm flipH="1">
              <a:off x="3133074" y="2709681"/>
              <a:ext cx="3132404" cy="2405785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489709" y="2709681"/>
            <a:ext cx="1908616" cy="3329115"/>
            <a:chOff x="4489709" y="2709681"/>
            <a:chExt cx="1908616" cy="3329115"/>
          </a:xfrm>
        </p:grpSpPr>
        <p:sp>
          <p:nvSpPr>
            <p:cNvPr id="6" name="TextBox 5"/>
            <p:cNvSpPr txBox="1"/>
            <p:nvPr/>
          </p:nvSpPr>
          <p:spPr>
            <a:xfrm>
              <a:off x="4489709" y="5115466"/>
              <a:ext cx="1908616" cy="923330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91440" bIns="91440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ผู้มีส่วนร่วมในการให้บริการ</a:t>
              </a:r>
              <a:endParaRPr lang="en-US" sz="24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18" name="Straight Arrow Connector 17"/>
            <p:cNvCxnSpPr>
              <a:stCxn id="4" idx="2"/>
              <a:endCxn id="6" idx="0"/>
            </p:cNvCxnSpPr>
            <p:nvPr/>
          </p:nvCxnSpPr>
          <p:spPr>
            <a:xfrm flipH="1">
              <a:off x="5444017" y="2709681"/>
              <a:ext cx="821461" cy="2405785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265478" y="2709681"/>
            <a:ext cx="2002576" cy="3313198"/>
            <a:chOff x="6265478" y="2709681"/>
            <a:chExt cx="2002576" cy="3313198"/>
          </a:xfrm>
        </p:grpSpPr>
        <p:sp>
          <p:nvSpPr>
            <p:cNvPr id="7" name="TextBox 6"/>
            <p:cNvSpPr txBox="1"/>
            <p:nvPr/>
          </p:nvSpPr>
          <p:spPr>
            <a:xfrm>
              <a:off x="6605623" y="5099549"/>
              <a:ext cx="1662431" cy="923330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91440" bIns="91440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ผู้รับผิดชอบการให้บริการ</a:t>
              </a:r>
              <a:endParaRPr lang="en-US" sz="24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19" name="Straight Arrow Connector 18"/>
            <p:cNvCxnSpPr>
              <a:stCxn id="4" idx="2"/>
              <a:endCxn id="7" idx="0"/>
            </p:cNvCxnSpPr>
            <p:nvPr/>
          </p:nvCxnSpPr>
          <p:spPr>
            <a:xfrm>
              <a:off x="6265478" y="2709681"/>
              <a:ext cx="1171361" cy="238986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265478" y="2709681"/>
            <a:ext cx="3558216" cy="2966293"/>
            <a:chOff x="6265478" y="2709681"/>
            <a:chExt cx="3558216" cy="2966293"/>
          </a:xfrm>
        </p:grpSpPr>
        <p:sp>
          <p:nvSpPr>
            <p:cNvPr id="11" name="TextBox 10"/>
            <p:cNvSpPr txBox="1"/>
            <p:nvPr/>
          </p:nvSpPr>
          <p:spPr>
            <a:xfrm>
              <a:off x="8547598" y="5121976"/>
              <a:ext cx="1276096" cy="553998"/>
            </a:xfrm>
            <a:prstGeom prst="rect">
              <a:avLst/>
            </a:prstGeom>
            <a:noFill/>
            <a:ln w="22225">
              <a:solidFill>
                <a:schemeClr val="bg1"/>
              </a:solidFill>
            </a:ln>
          </p:spPr>
          <p:txBody>
            <a:bodyPr wrap="square" tIns="91440" bIns="91440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schemeClr val="bg1"/>
                  </a:solidFill>
                  <a:latin typeface="TH Fah kwang" panose="02000506000000020004" pitchFamily="2" charset="-34"/>
                  <a:cs typeface="TH Fah kwang" panose="02000506000000020004" pitchFamily="2" charset="-34"/>
                </a:rPr>
                <a:t>อื่น ๆ</a:t>
              </a:r>
              <a:endParaRPr lang="en-US" sz="2400" b="1" dirty="0">
                <a:solidFill>
                  <a:schemeClr val="bg1"/>
                </a:solidFill>
                <a:latin typeface="TH Fah kwang" panose="02000506000000020004" pitchFamily="2" charset="-34"/>
                <a:cs typeface="TH Fah kwang" panose="02000506000000020004" pitchFamily="2" charset="-34"/>
              </a:endParaRPr>
            </a:p>
          </p:txBody>
        </p:sp>
        <p:cxnSp>
          <p:nvCxnSpPr>
            <p:cNvPr id="20" name="Straight Arrow Connector 19"/>
            <p:cNvCxnSpPr>
              <a:stCxn id="4" idx="2"/>
              <a:endCxn id="11" idx="0"/>
            </p:cNvCxnSpPr>
            <p:nvPr/>
          </p:nvCxnSpPr>
          <p:spPr>
            <a:xfrm>
              <a:off x="6265478" y="2709681"/>
              <a:ext cx="2920168" cy="2412295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0890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2719</TotalTime>
  <Words>402</Words>
  <Application>Microsoft Office PowerPoint</Application>
  <PresentationFormat>แบบจอกว้าง</PresentationFormat>
  <Paragraphs>72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 Fah kwang</vt:lpstr>
      <vt:lpstr>Office Theme</vt:lpstr>
      <vt:lpstr>ระเบียบมหาวิทยาลัยบูรพา ว่าด้วยการให้บริการทางวิชาการที่มีลักษณะประจำ พ.ศ. ๒๕๖๑</vt:lpstr>
      <vt:lpstr>ทำไมต้องมีระเบียบนี้ ?</vt:lpstr>
      <vt:lpstr>การให้บริการทางวิชาการที่มีลักษณะประจำ</vt:lpstr>
      <vt:lpstr>ข้อ ๑๔ ผู้ให้บริการวิชาการตามระเบียบนี้ สามารถเบิกค่าตอบแทนได้ไม่เกินร้อยละ ๓๐ ของอัตราค่าบริการ </vt:lpstr>
      <vt:lpstr>ตัวอย่างในกรณีที่เบิกค่าตอบแทนให้ร้อยละ ๓๐ ของอัตราค่าบริการ </vt:lpstr>
      <vt:lpstr>งานนำเสนอ PowerPoint</vt:lpstr>
      <vt:lpstr>ควรเบิกค่าตอบแทนให้ร้อยละเท่าไร </vt:lpstr>
      <vt:lpstr>กรณีศึกษาของการจัดการระบบงานและค่าตอบแทน</vt:lpstr>
      <vt:lpstr>กรณีศึกษา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37</cp:revision>
  <dcterms:created xsi:type="dcterms:W3CDTF">2019-06-14T00:52:44Z</dcterms:created>
  <dcterms:modified xsi:type="dcterms:W3CDTF">2019-06-18T03:33:04Z</dcterms:modified>
</cp:coreProperties>
</file>